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Oswald ExtraLight"/>
      <p:regular r:id="rId28"/>
      <p:bold r:id="rId29"/>
    </p:embeddedFont>
    <p:embeddedFont>
      <p:font typeface="Oswald Medium"/>
      <p:regular r:id="rId30"/>
      <p:bold r:id="rId31"/>
    </p:embeddedFont>
    <p:embeddedFont>
      <p:font typeface="Roboto"/>
      <p:regular r:id="rId32"/>
      <p:bold r:id="rId33"/>
      <p:italic r:id="rId34"/>
      <p:boldItalic r:id="rId35"/>
    </p:embeddedFont>
    <p:embeddedFont>
      <p:font typeface="Oswald Light"/>
      <p:regular r:id="rId36"/>
      <p:bold r:id="rId37"/>
    </p:embeddedFont>
    <p:embeddedFont>
      <p:font typeface="Oswald SemiBold"/>
      <p:regular r:id="rId38"/>
      <p:bold r:id="rId39"/>
    </p:embeddedFont>
    <p:embeddedFont>
      <p:font typeface="Oswald"/>
      <p:regular r:id="rId40"/>
      <p:bold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576">
          <p15:clr>
            <a:srgbClr val="747775"/>
          </p15:clr>
        </p15:guide>
        <p15:guide id="2" orient="horz" pos="1999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76" orient="horz"/>
        <p:guide pos="1999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swald-regular.fntdata"/><Relationship Id="rId20" Type="http://schemas.openxmlformats.org/officeDocument/2006/relationships/slide" Target="slides/slide15.xml"/><Relationship Id="rId41" Type="http://schemas.openxmlformats.org/officeDocument/2006/relationships/font" Target="fonts/Oswald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OswaldExtraLight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OswaldExtraLight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swaldMedium-bold.fntdata"/><Relationship Id="rId30" Type="http://schemas.openxmlformats.org/officeDocument/2006/relationships/font" Target="fonts/OswaldMedium-regular.fntdata"/><Relationship Id="rId11" Type="http://schemas.openxmlformats.org/officeDocument/2006/relationships/slide" Target="slides/slide6.xml"/><Relationship Id="rId33" Type="http://schemas.openxmlformats.org/officeDocument/2006/relationships/font" Target="fonts/Roboto-bold.fntdata"/><Relationship Id="rId10" Type="http://schemas.openxmlformats.org/officeDocument/2006/relationships/slide" Target="slides/slide5.xml"/><Relationship Id="rId32" Type="http://schemas.openxmlformats.org/officeDocument/2006/relationships/font" Target="fonts/Roboto-regular.fntdata"/><Relationship Id="rId13" Type="http://schemas.openxmlformats.org/officeDocument/2006/relationships/slide" Target="slides/slide8.xml"/><Relationship Id="rId35" Type="http://schemas.openxmlformats.org/officeDocument/2006/relationships/font" Target="fonts/Roboto-boldItalic.fntdata"/><Relationship Id="rId12" Type="http://schemas.openxmlformats.org/officeDocument/2006/relationships/slide" Target="slides/slide7.xml"/><Relationship Id="rId34" Type="http://schemas.openxmlformats.org/officeDocument/2006/relationships/font" Target="fonts/Roboto-italic.fntdata"/><Relationship Id="rId15" Type="http://schemas.openxmlformats.org/officeDocument/2006/relationships/slide" Target="slides/slide10.xml"/><Relationship Id="rId37" Type="http://schemas.openxmlformats.org/officeDocument/2006/relationships/font" Target="fonts/OswaldLight-bold.fntdata"/><Relationship Id="rId14" Type="http://schemas.openxmlformats.org/officeDocument/2006/relationships/slide" Target="slides/slide9.xml"/><Relationship Id="rId36" Type="http://schemas.openxmlformats.org/officeDocument/2006/relationships/font" Target="fonts/OswaldLight-regular.fntdata"/><Relationship Id="rId17" Type="http://schemas.openxmlformats.org/officeDocument/2006/relationships/slide" Target="slides/slide12.xml"/><Relationship Id="rId39" Type="http://schemas.openxmlformats.org/officeDocument/2006/relationships/font" Target="fonts/OswaldSemiBold-bold.fntdata"/><Relationship Id="rId16" Type="http://schemas.openxmlformats.org/officeDocument/2006/relationships/slide" Target="slides/slide11.xml"/><Relationship Id="rId38" Type="http://schemas.openxmlformats.org/officeDocument/2006/relationships/font" Target="fonts/OswaldSemiBold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mailto:art@sideburn.ca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bd01d536e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bd01d536e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4a3ab4c57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4a3ab4c57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MENTION: we’re still looking for committee members! Email </a:t>
            </a:r>
            <a:r>
              <a:rPr lang="en" u="sng">
                <a:solidFill>
                  <a:schemeClr val="hlink"/>
                </a:solidFill>
                <a:hlinkClick r:id="rId2"/>
              </a:rPr>
              <a:t>art@sideburn.ca</a:t>
            </a:r>
            <a:r>
              <a:rPr lang="en"/>
              <a:t> to learn more.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1cc3b79625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1cc3b79625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1. Artistic Excellence (Design &amp; Philosophy)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How original, interesting, relevant, daring, magical, thought-provoking is your idea?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2. Completeness of Design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How well-thought-out is your project? You should provide enough information for us to imagine your creation and how it comes together.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3. Feasibility &amp; Constructability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How feasible is your idea? Will it stay together? You should have a detailed plan for both the technical construction of your project as well as a schedule to ensure it happens on time, with buffers for potential setbacks.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4. Appropriateness of Budget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Your budget should have reasonable costs that match the value of your materials.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5. MOOP/LNT Plan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Your project should have minimal waste production, and a plan for cleaning any possible Matter Out Of Place (MOOP) that could be produced during the installation or strike of your project. This includes a plan for Leave No Trace (LNT) cleanup of ashes and refuse produced during the burn.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6. Safety and Risk Mitigation Plan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Yeah, we get it. Art is dangerous sometimes. But make sure you have a plan to minimize the amount of harm that can come to people interacting with your project.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7. Burn Plan and Ignition Plan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</a:rPr>
              <a:t>If your art project includes fire you must submit a burn plan with your application. This plan will be reviewed by our F.A.S.T team and grants will only be awarded to projects that have been approved.  See here for a guide to creating a Burn Plan </a:t>
            </a:r>
            <a:endParaRPr sz="1600">
              <a:solidFill>
                <a:schemeClr val="dk1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1cc3b7962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1cc3b7962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Upload your supporting documents directly on our website!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af0682e4c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af0682e4c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af0682e4c5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af0682e4c5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1cc3b79625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1cc3b79625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1cccb70aa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1cccb70aa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20d059ddde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20d059ddde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34a40806ef_2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34a40806ef_2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1cc3b7962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1cc3b7962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bd01d536e1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bd01d536e1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3af0682e4c5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3af0682e4c5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1cc3b79625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1cc3b79625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1cc3b79625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31cc3b7962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4f6d470424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4f6d470424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492ec059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492ec059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Same site as last year!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af0682e4c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af0682e4c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af0682e4c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af0682e4c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7d7380dc6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7d7380dc6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Art Grant Program is intended to support and promote projects that foster the participatory spirit at the core of the event. We provide funding for radically expressive, community-based, interactive, experimental, and cross-disciplinary projects that help define the creative atmosphere we strive to curate.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31cc3b7962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31cc3b7962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2abaa59205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32abaa59205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gradFill>
          <a:gsLst>
            <a:gs pos="0">
              <a:schemeClr val="accent4"/>
            </a:gs>
            <a:gs pos="74000">
              <a:srgbClr val="9900FF"/>
            </a:gs>
            <a:gs pos="100000">
              <a:srgbClr val="5E4BCE"/>
            </a:gs>
          </a:gsLst>
          <a:lin ang="2700006" scaled="0"/>
        </a:gra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Oswald SemiBold"/>
              <a:buNone/>
              <a:defRPr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Oswald SemiBold"/>
              <a:buNone/>
              <a:defRPr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Oswald SemiBold"/>
              <a:buNone/>
              <a:defRPr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Oswald SemiBold"/>
              <a:buNone/>
              <a:defRPr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Oswald SemiBold"/>
              <a:buNone/>
              <a:defRPr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Oswald SemiBold"/>
              <a:buNone/>
              <a:defRPr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Oswald SemiBold"/>
              <a:buNone/>
              <a:defRPr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Oswald SemiBold"/>
              <a:buNone/>
              <a:defRPr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Oswald SemiBold"/>
              <a:buNone/>
              <a:defRPr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3912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swald Light"/>
              <a:buChar char="●"/>
              <a:defRPr sz="1600">
                <a:solidFill>
                  <a:srgbClr val="434343"/>
                </a:solidFill>
                <a:latin typeface="Oswald Light"/>
                <a:ea typeface="Oswald Light"/>
                <a:cs typeface="Oswald Light"/>
                <a:sym typeface="Oswald Light"/>
              </a:defRPr>
            </a:lvl1pPr>
            <a:lvl2pPr indent="-330200" lvl="1" marL="914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swald Light"/>
              <a:buChar char="○"/>
              <a:defRPr sz="1600">
                <a:solidFill>
                  <a:srgbClr val="434343"/>
                </a:solidFill>
                <a:latin typeface="Oswald Light"/>
                <a:ea typeface="Oswald Light"/>
                <a:cs typeface="Oswald Light"/>
                <a:sym typeface="Oswald Light"/>
              </a:defRPr>
            </a:lvl2pPr>
            <a:lvl3pPr indent="-330200" lvl="2" marL="1371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swald Light"/>
              <a:buChar char="■"/>
              <a:defRPr sz="1600">
                <a:solidFill>
                  <a:srgbClr val="434343"/>
                </a:solidFill>
                <a:latin typeface="Oswald Light"/>
                <a:ea typeface="Oswald Light"/>
                <a:cs typeface="Oswald Light"/>
                <a:sym typeface="Oswald Light"/>
              </a:defRPr>
            </a:lvl3pPr>
            <a:lvl4pPr indent="-330200" lvl="3" marL="1828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swald Light"/>
              <a:buChar char="●"/>
              <a:defRPr sz="1600">
                <a:solidFill>
                  <a:srgbClr val="434343"/>
                </a:solidFill>
                <a:latin typeface="Oswald Light"/>
                <a:ea typeface="Oswald Light"/>
                <a:cs typeface="Oswald Light"/>
                <a:sym typeface="Oswald Light"/>
              </a:defRPr>
            </a:lvl4pPr>
            <a:lvl5pPr indent="-330200" lvl="4" marL="22860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swald Light"/>
              <a:buChar char="○"/>
              <a:defRPr sz="1600">
                <a:solidFill>
                  <a:srgbClr val="434343"/>
                </a:solidFill>
                <a:latin typeface="Oswald Light"/>
                <a:ea typeface="Oswald Light"/>
                <a:cs typeface="Oswald Light"/>
                <a:sym typeface="Oswald Light"/>
              </a:defRPr>
            </a:lvl5pPr>
            <a:lvl6pPr indent="-330200" lvl="5" marL="27432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swald Light"/>
              <a:buChar char="■"/>
              <a:defRPr sz="1600">
                <a:solidFill>
                  <a:srgbClr val="434343"/>
                </a:solidFill>
                <a:latin typeface="Oswald Light"/>
                <a:ea typeface="Oswald Light"/>
                <a:cs typeface="Oswald Light"/>
                <a:sym typeface="Oswald Light"/>
              </a:defRPr>
            </a:lvl6pPr>
            <a:lvl7pPr indent="-330200" lvl="6" marL="32004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swald Light"/>
              <a:buChar char="●"/>
              <a:defRPr sz="1600">
                <a:solidFill>
                  <a:srgbClr val="434343"/>
                </a:solidFill>
                <a:latin typeface="Oswald Light"/>
                <a:ea typeface="Oswald Light"/>
                <a:cs typeface="Oswald Light"/>
                <a:sym typeface="Oswald Light"/>
              </a:defRPr>
            </a:lvl7pPr>
            <a:lvl8pPr indent="-330200" lvl="7" marL="36576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Oswald Light"/>
              <a:buChar char="○"/>
              <a:defRPr sz="1600">
                <a:solidFill>
                  <a:srgbClr val="434343"/>
                </a:solidFill>
                <a:latin typeface="Oswald Light"/>
                <a:ea typeface="Oswald Light"/>
                <a:cs typeface="Oswald Light"/>
                <a:sym typeface="Oswald Light"/>
              </a:defRPr>
            </a:lvl8pPr>
            <a:lvl9pPr indent="-330200" lvl="8" marL="411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600"/>
              <a:buFont typeface="Oswald Light"/>
              <a:buChar char="■"/>
              <a:defRPr sz="1600">
                <a:solidFill>
                  <a:srgbClr val="434343"/>
                </a:solidFill>
                <a:latin typeface="Oswald Light"/>
                <a:ea typeface="Oswald Light"/>
                <a:cs typeface="Oswald Light"/>
                <a:sym typeface="Oswald Light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jpg"/><Relationship Id="rId4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Relationship Id="rId4" Type="http://schemas.openxmlformats.org/officeDocument/2006/relationships/image" Target="../media/image23.jpg"/><Relationship Id="rId5" Type="http://schemas.openxmlformats.org/officeDocument/2006/relationships/image" Target="../media/image10.jpg"/><Relationship Id="rId6" Type="http://schemas.openxmlformats.org/officeDocument/2006/relationships/image" Target="../media/image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6.jpg"/><Relationship Id="rId4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9.jpg"/><Relationship Id="rId4" Type="http://schemas.openxmlformats.org/officeDocument/2006/relationships/hyperlink" Target="https://sideburn.ca/the-event/policies/flame-effects-and-fire-art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13.jpg"/><Relationship Id="rId5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sideburn.ca/participate/art/" TargetMode="External"/><Relationship Id="rId4" Type="http://schemas.openxmlformats.org/officeDocument/2006/relationships/hyperlink" Target="https://docs.google.com/spreadsheets/d/1CNHGw1QsQ7khhcGkzVClxVYq4AFRWtys/edit?usp=sharing&amp;ouid=114530506482599680598&amp;rtpof=true&amp;sd=true" TargetMode="External"/><Relationship Id="rId5" Type="http://schemas.openxmlformats.org/officeDocument/2006/relationships/hyperlink" Target="https://sideburn.ca/the-event/policies/flame-effects-and-fire-art/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hyperlink" Target="mailto:art@sideburn.ca" TargetMode="External"/><Relationship Id="rId4" Type="http://schemas.openxmlformats.org/officeDocument/2006/relationships/hyperlink" Target="mailto:fast@sideburn.ca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_MG_8552 Captured by Car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7275" y="-668300"/>
            <a:ext cx="9981176" cy="6654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9275" y="126300"/>
            <a:ext cx="2168724" cy="790925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/>
          <p:nvPr/>
        </p:nvSpPr>
        <p:spPr>
          <a:xfrm>
            <a:off x="0" y="3143250"/>
            <a:ext cx="9144000" cy="2000100"/>
          </a:xfrm>
          <a:prstGeom prst="rect">
            <a:avLst/>
          </a:prstGeom>
          <a:gradFill>
            <a:gsLst>
              <a:gs pos="0">
                <a:srgbClr val="FFFFFF">
                  <a:alpha val="20000"/>
                </a:srgbClr>
              </a:gs>
              <a:gs pos="100000">
                <a:srgbClr val="5E4BCE"/>
              </a:gs>
            </a:gsLst>
            <a:lin ang="54007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272900" y="3235475"/>
            <a:ext cx="60258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4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Effigy &amp; Temple</a:t>
            </a:r>
            <a:endParaRPr b="1" sz="3400">
              <a:solidFill>
                <a:schemeClr val="accent4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3400">
              <a:solidFill>
                <a:schemeClr val="accent4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400">
                <a:solidFill>
                  <a:schemeClr val="accent4"/>
                </a:solidFill>
                <a:latin typeface="Oswald"/>
                <a:ea typeface="Oswald"/>
                <a:cs typeface="Oswald"/>
                <a:sym typeface="Oswald"/>
              </a:rPr>
              <a:t>2026 Information Session</a:t>
            </a:r>
            <a:endParaRPr b="1" sz="3400">
              <a:solidFill>
                <a:schemeClr val="accent4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2" title="DSD_342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-841687"/>
            <a:ext cx="9144003" cy="610343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2"/>
          <p:cNvSpPr txBox="1"/>
          <p:nvPr>
            <p:ph type="title"/>
          </p:nvPr>
        </p:nvSpPr>
        <p:spPr>
          <a:xfrm>
            <a:off x="400400" y="389700"/>
            <a:ext cx="2171400" cy="436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HOW IT WORKS: CRITERIA &amp; REVIEW</a:t>
            </a:r>
            <a:endParaRPr b="1">
              <a:solidFill>
                <a:srgbClr val="D9D9D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1" name="Google Shape;131;p22"/>
          <p:cNvSpPr/>
          <p:nvPr/>
        </p:nvSpPr>
        <p:spPr>
          <a:xfrm>
            <a:off x="4237800" y="-458050"/>
            <a:ext cx="6315300" cy="5719800"/>
          </a:xfrm>
          <a:prstGeom prst="parallelogram">
            <a:avLst>
              <a:gd fmla="val 25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2"/>
          <p:cNvSpPr txBox="1"/>
          <p:nvPr/>
        </p:nvSpPr>
        <p:spPr>
          <a:xfrm>
            <a:off x="5544925" y="498625"/>
            <a:ext cx="3378900" cy="27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The Art Leads will receive the Stage 1 and Stage 2 applications.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With </a:t>
            </a:r>
            <a:r>
              <a:rPr lang="en" sz="1800">
                <a:solidFill>
                  <a:srgbClr val="FFFFFF"/>
                </a:solidFill>
              </a:rPr>
              <a:t>members</a:t>
            </a:r>
            <a:r>
              <a:rPr lang="en" sz="1800">
                <a:solidFill>
                  <a:srgbClr val="FFFFFF"/>
                </a:solidFill>
              </a:rPr>
              <a:t> of FAST (Fire Art Safety Team), art leads will vet </a:t>
            </a:r>
            <a:r>
              <a:rPr lang="en" sz="1800">
                <a:solidFill>
                  <a:srgbClr val="FFFFFF"/>
                </a:solidFill>
              </a:rPr>
              <a:t>applications</a:t>
            </a:r>
            <a:r>
              <a:rPr lang="en" sz="1800">
                <a:solidFill>
                  <a:srgbClr val="FFFFFF"/>
                </a:solidFill>
              </a:rPr>
              <a:t> from a structural and fire safety perspective.</a:t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</a:rPr>
              <a:t>If there are multiple Temple or Effigy applications that are deemed feasible, the art team will assess them on the following criteria…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3" title="DSD_342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" y="-841687"/>
            <a:ext cx="9144003" cy="6103436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3"/>
          <p:cNvSpPr/>
          <p:nvPr/>
        </p:nvSpPr>
        <p:spPr>
          <a:xfrm>
            <a:off x="3325550" y="-118250"/>
            <a:ext cx="7153500" cy="5261700"/>
          </a:xfrm>
          <a:prstGeom prst="parallelogram">
            <a:avLst>
              <a:gd fmla="val 25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3"/>
          <p:cNvSpPr txBox="1"/>
          <p:nvPr>
            <p:ph idx="1" type="body"/>
          </p:nvPr>
        </p:nvSpPr>
        <p:spPr>
          <a:xfrm>
            <a:off x="4079325" y="0"/>
            <a:ext cx="4863300" cy="488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876300" rtl="0" algn="l"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AutoNum type="arabicPeriod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Creativity: How original, interesting, relevant, daring, magical, and thought provoking is your idea?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8763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AutoNum type="arabicPeriod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Construction: Is your project feasible? Will you be able to build it within your proposed timeline and budget? Are you accountable for fire art restrictions and other safety considerations (ex. anchoring)?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8763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AutoNum type="arabicPeriod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Completeness: How well-thought-out is your project? How complete are your materials list, safety plan, and Leave No Trace plan?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8763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"/>
              <a:buAutoNum type="arabicPeriod"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Interactivity: Does your project engage the senses? We prioritize projects that have the ability to engage two or more senses at a time!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" name="Google Shape;140;p23"/>
          <p:cNvSpPr txBox="1"/>
          <p:nvPr/>
        </p:nvSpPr>
        <p:spPr>
          <a:xfrm>
            <a:off x="311700" y="5339275"/>
            <a:ext cx="24966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</a:rPr>
              <a:t>© captured by CARO</a:t>
            </a:r>
            <a:endParaRPr sz="800">
              <a:solidFill>
                <a:srgbClr val="B7B7B7"/>
              </a:solidFill>
            </a:endParaRPr>
          </a:p>
        </p:txBody>
      </p:sp>
      <p:sp>
        <p:nvSpPr>
          <p:cNvPr id="141" name="Google Shape;141;p23"/>
          <p:cNvSpPr txBox="1"/>
          <p:nvPr>
            <p:ph type="title"/>
          </p:nvPr>
        </p:nvSpPr>
        <p:spPr>
          <a:xfrm>
            <a:off x="562950" y="3172800"/>
            <a:ext cx="1994100" cy="185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HOW IT WORKS: CRITERIA &amp; REVIEW</a:t>
            </a:r>
            <a:endParaRPr b="1">
              <a:solidFill>
                <a:srgbClr val="D9D9D9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 txBox="1"/>
          <p:nvPr>
            <p:ph type="title"/>
          </p:nvPr>
        </p:nvSpPr>
        <p:spPr>
          <a:xfrm>
            <a:off x="412525" y="253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Supporting Documents: Budget, Renderings/Diagrams</a:t>
            </a:r>
            <a:endParaRPr/>
          </a:p>
        </p:txBody>
      </p:sp>
      <p:sp>
        <p:nvSpPr>
          <p:cNvPr id="147" name="Google Shape;147;p24"/>
          <p:cNvSpPr txBox="1"/>
          <p:nvPr>
            <p:ph idx="1" type="body"/>
          </p:nvPr>
        </p:nvSpPr>
        <p:spPr>
          <a:xfrm>
            <a:off x="341600" y="914400"/>
            <a:ext cx="3912900" cy="35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All grant applications should include at least one image: a sketch, hand drawn rendering, or computer generated renderings are all acceptable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All projects should include a budget - a list of materials and anticipated costs, transportation expenses, and any equipment rental or workshop expenses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lang="en" sz="1800">
                <a:solidFill>
                  <a:schemeClr val="dk1"/>
                </a:solidFill>
              </a:rPr>
              <a:t>Submissions involving FIRE should include a fuel storage plan, and </a:t>
            </a:r>
            <a:r>
              <a:rPr lang="en" sz="1800">
                <a:solidFill>
                  <a:schemeClr val="dk1"/>
                </a:solidFill>
              </a:rPr>
              <a:t>operational</a:t>
            </a:r>
            <a:r>
              <a:rPr lang="en" sz="1800">
                <a:solidFill>
                  <a:schemeClr val="dk1"/>
                </a:solidFill>
              </a:rPr>
              <a:t> </a:t>
            </a:r>
            <a:r>
              <a:rPr lang="en" sz="1800">
                <a:solidFill>
                  <a:schemeClr val="dk1"/>
                </a:solidFill>
              </a:rPr>
              <a:t>safety</a:t>
            </a:r>
            <a:r>
              <a:rPr lang="en" sz="1800">
                <a:solidFill>
                  <a:schemeClr val="dk1"/>
                </a:solidFill>
              </a:rPr>
              <a:t> plan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swald"/>
              <a:buChar char="-"/>
            </a:pPr>
            <a:r>
              <a:rPr b="1" lang="en" sz="15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MAXIMUM dimensions (smaller is ok!):</a:t>
            </a:r>
            <a:endParaRPr b="1" sz="15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</a:rPr>
              <a:t>20x20x20 feet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148" name="Google Shape;148;p24" title="Temp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4775" y="1218061"/>
            <a:ext cx="2551650" cy="3285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sketch and rendering examples…</a:t>
            </a:r>
            <a:endParaRPr/>
          </a:p>
        </p:txBody>
      </p:sp>
      <p:pic>
        <p:nvPicPr>
          <p:cNvPr id="154" name="Google Shape;154;p25" title="Big Top image.jpg"/>
          <p:cNvPicPr preferRelativeResize="0"/>
          <p:nvPr/>
        </p:nvPicPr>
        <p:blipFill rotWithShape="1">
          <a:blip r:embed="rId3">
            <a:alphaModFix/>
          </a:blip>
          <a:srcRect b="0" l="24297" r="4906" t="3735"/>
          <a:stretch/>
        </p:blipFill>
        <p:spPr>
          <a:xfrm>
            <a:off x="4298190" y="2586525"/>
            <a:ext cx="3343159" cy="255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5" title="20241213_182405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3677" y="266050"/>
            <a:ext cx="2399051" cy="3192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5" title="1_4 - Photo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33550" y="2586525"/>
            <a:ext cx="4545725" cy="255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 title="1_16 - Photo.jpg"/>
          <p:cNvPicPr preferRelativeResize="0"/>
          <p:nvPr/>
        </p:nvPicPr>
        <p:blipFill rotWithShape="1">
          <a:blip r:embed="rId6">
            <a:alphaModFix/>
          </a:blip>
          <a:srcRect b="25033" l="29694" r="29694" t="8085"/>
          <a:stretch/>
        </p:blipFill>
        <p:spPr>
          <a:xfrm>
            <a:off x="3355100" y="1337950"/>
            <a:ext cx="1980552" cy="183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5"/>
          <p:cNvSpPr txBox="1"/>
          <p:nvPr/>
        </p:nvSpPr>
        <p:spPr>
          <a:xfrm>
            <a:off x="311700" y="1093700"/>
            <a:ext cx="2851500" cy="11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“Sacred Grove” 2025 Temple by Sky Ece </a:t>
            </a:r>
            <a:r>
              <a:rPr lang="en" sz="1700">
                <a:solidFill>
                  <a:schemeClr val="dk1"/>
                </a:solidFill>
              </a:rPr>
              <a:t>Ulusoy</a:t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“BigTop” 2025 Effigy by Royal Molly Collective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does a typical “burn night” run?</a:t>
            </a:r>
            <a:endParaRPr/>
          </a:p>
        </p:txBody>
      </p:sp>
      <p:sp>
        <p:nvSpPr>
          <p:cNvPr id="164" name="Google Shape;164;p26"/>
          <p:cNvSpPr txBox="1"/>
          <p:nvPr>
            <p:ph idx="1" type="body"/>
          </p:nvPr>
        </p:nvSpPr>
        <p:spPr>
          <a:xfrm>
            <a:off x="311700" y="1152475"/>
            <a:ext cx="3912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6" title="_MG_850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9725" y="1548025"/>
            <a:ext cx="4088326" cy="2725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6" title="Screen Shot 2025-12-09 at 6.57.34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151" y="1017725"/>
            <a:ext cx="4354175" cy="387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7" title="fast - Charlie Lawto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48828" y="0"/>
            <a:ext cx="771715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7"/>
          <p:cNvSpPr/>
          <p:nvPr/>
        </p:nvSpPr>
        <p:spPr>
          <a:xfrm rot="10800000">
            <a:off x="0" y="-532075"/>
            <a:ext cx="4448825" cy="5673725"/>
          </a:xfrm>
          <a:prstGeom prst="rect">
            <a:avLst/>
          </a:prstGeom>
          <a:solidFill>
            <a:srgbClr val="151B26">
              <a:alpha val="9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73" name="Google Shape;17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Fire Art </a:t>
            </a:r>
            <a:r>
              <a:rPr lang="en">
                <a:solidFill>
                  <a:srgbClr val="FFFFFF"/>
                </a:solidFill>
              </a:rPr>
              <a:t>Supporting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Documents: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Fueling &amp; Burn Plan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74" name="Google Shape;174;p27"/>
          <p:cNvSpPr txBox="1"/>
          <p:nvPr>
            <p:ph idx="1" type="body"/>
          </p:nvPr>
        </p:nvSpPr>
        <p:spPr>
          <a:xfrm>
            <a:off x="311700" y="1909375"/>
            <a:ext cx="3565200" cy="36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Oswald Light"/>
              <a:buChar char="●"/>
            </a:pPr>
            <a:r>
              <a:rPr lang="en">
                <a:solidFill>
                  <a:srgbClr val="F3F3F3"/>
                </a:solidFill>
              </a:rPr>
              <a:t>The burn plan will be assessed by our FAST team, who will look at many things including: </a:t>
            </a:r>
            <a:endParaRPr>
              <a:solidFill>
                <a:srgbClr val="F3F3F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Light"/>
              <a:buChar char="○"/>
            </a:pPr>
            <a:r>
              <a:rPr lang="en">
                <a:solidFill>
                  <a:srgbClr val="F3F3F3"/>
                </a:solidFill>
              </a:rPr>
              <a:t>materials included, </a:t>
            </a:r>
            <a:endParaRPr>
              <a:solidFill>
                <a:srgbClr val="F3F3F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Oswald Light"/>
              <a:buChar char="○"/>
            </a:pPr>
            <a:r>
              <a:rPr lang="en">
                <a:solidFill>
                  <a:srgbClr val="F3F3F3"/>
                </a:solidFill>
              </a:rPr>
              <a:t>how the project will be fueled</a:t>
            </a:r>
            <a:endParaRPr>
              <a:solidFill>
                <a:srgbClr val="F3F3F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F3F3F3"/>
                </a:solidFill>
              </a:rPr>
              <a:t>Any performance elements</a:t>
            </a:r>
            <a:endParaRPr>
              <a:solidFill>
                <a:srgbClr val="F3F3F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F3F3F3"/>
                </a:solidFill>
              </a:rPr>
              <a:t>How it will be ignited</a:t>
            </a:r>
            <a:endParaRPr>
              <a:solidFill>
                <a:srgbClr val="F3F3F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F3F3F3"/>
                </a:solidFill>
              </a:rPr>
              <a:t>Fuel storage</a:t>
            </a:r>
            <a:endParaRPr>
              <a:solidFill>
                <a:srgbClr val="F3F3F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F3F3F3"/>
                </a:solidFill>
              </a:rPr>
              <a:t>Safety monitoring during the project’s active times</a:t>
            </a:r>
            <a:endParaRPr>
              <a:solidFill>
                <a:srgbClr val="F3F3F3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8" title="fast - Charlie Lawto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8328" y="0"/>
            <a:ext cx="771715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/>
          <p:nvPr/>
        </p:nvSpPr>
        <p:spPr>
          <a:xfrm rot="10800000">
            <a:off x="0" y="-428625"/>
            <a:ext cx="4818325" cy="5570275"/>
          </a:xfrm>
          <a:prstGeom prst="rect">
            <a:avLst/>
          </a:prstGeom>
          <a:solidFill>
            <a:srgbClr val="151B26">
              <a:alpha val="9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81" name="Google Shape;181;p28"/>
          <p:cNvSpPr txBox="1"/>
          <p:nvPr>
            <p:ph type="title"/>
          </p:nvPr>
        </p:nvSpPr>
        <p:spPr>
          <a:xfrm>
            <a:off x="193450" y="44502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Fire Art </a:t>
            </a:r>
            <a:r>
              <a:rPr lang="en">
                <a:solidFill>
                  <a:srgbClr val="FFFFFF"/>
                </a:solidFill>
              </a:rPr>
              <a:t>Supporting Documents: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Fueling &amp; Burn Plan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82" name="Google Shape;182;p28"/>
          <p:cNvSpPr txBox="1"/>
          <p:nvPr>
            <p:ph idx="1" type="body"/>
          </p:nvPr>
        </p:nvSpPr>
        <p:spPr>
          <a:xfrm>
            <a:off x="279163" y="1584225"/>
            <a:ext cx="4260000" cy="36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3F3F3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F3F3F3"/>
                </a:solidFill>
              </a:rPr>
              <a:t>Familiarize yourself with our flame effect guidelines on our website: </a:t>
            </a:r>
            <a:r>
              <a:rPr b="1" lang="en" u="sng">
                <a:solidFill>
                  <a:srgbClr val="00FFFF"/>
                </a:solidFill>
                <a:latin typeface="Oswald"/>
                <a:ea typeface="Oswald"/>
                <a:cs typeface="Oswald"/>
                <a:sym typeface="Oswal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https://sideburn.ca/the-event/policies/flame-effects-and-fire-art/</a:t>
            </a:r>
            <a:endParaRPr sz="1400">
              <a:solidFill>
                <a:srgbClr val="00FF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Arial"/>
              <a:buChar char="●"/>
            </a:pPr>
            <a:r>
              <a:rPr lang="en">
                <a:solidFill>
                  <a:srgbClr val="F3F3F3"/>
                </a:solidFill>
              </a:rPr>
              <a:t>There is a linked document within the Grant Information page which </a:t>
            </a:r>
            <a:r>
              <a:rPr lang="en">
                <a:solidFill>
                  <a:srgbClr val="F3F3F3"/>
                </a:solidFill>
              </a:rPr>
              <a:t>links to  </a:t>
            </a:r>
            <a:r>
              <a:rPr b="1" lang="en">
                <a:solidFill>
                  <a:srgbClr val="F3F3F3"/>
                </a:solidFill>
                <a:latin typeface="Oswald"/>
                <a:ea typeface="Oswald"/>
                <a:cs typeface="Oswald"/>
                <a:sym typeface="Oswald"/>
              </a:rPr>
              <a:t>FAST Required Documentation for Planned Art Burns</a:t>
            </a:r>
            <a:r>
              <a:rPr lang="en">
                <a:solidFill>
                  <a:srgbClr val="F3F3F3"/>
                </a:solidFill>
              </a:rPr>
              <a:t> for more information</a:t>
            </a:r>
            <a:endParaRPr>
              <a:solidFill>
                <a:srgbClr val="F3F3F3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3F3F3"/>
              </a:solidFill>
            </a:endParaRPr>
          </a:p>
        </p:txBody>
      </p:sp>
      <p:sp>
        <p:nvSpPr>
          <p:cNvPr id="183" name="Google Shape;183;p28"/>
          <p:cNvSpPr txBox="1"/>
          <p:nvPr/>
        </p:nvSpPr>
        <p:spPr>
          <a:xfrm>
            <a:off x="1214550" y="4834525"/>
            <a:ext cx="76179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D9D9D9"/>
                </a:solidFill>
              </a:rPr>
              <a:t>© captured by CARO</a:t>
            </a:r>
            <a:endParaRPr sz="800">
              <a:solidFill>
                <a:srgbClr val="D9D9D9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9"/>
          <p:cNvPicPr preferRelativeResize="0"/>
          <p:nvPr/>
        </p:nvPicPr>
        <p:blipFill rotWithShape="1">
          <a:blip r:embed="rId3">
            <a:alphaModFix/>
          </a:blip>
          <a:srcRect b="0" l="30411" r="297" t="0"/>
          <a:stretch/>
        </p:blipFill>
        <p:spPr>
          <a:xfrm>
            <a:off x="5394777" y="0"/>
            <a:ext cx="5341527" cy="5141651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9"/>
          <p:cNvSpPr/>
          <p:nvPr/>
        </p:nvSpPr>
        <p:spPr>
          <a:xfrm rot="10800000">
            <a:off x="0" y="14775"/>
            <a:ext cx="5394775" cy="5126875"/>
          </a:xfrm>
          <a:prstGeom prst="rect">
            <a:avLst/>
          </a:prstGeom>
          <a:solidFill>
            <a:srgbClr val="151B26">
              <a:alpha val="9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90" name="Google Shape;190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Build Materials - Fire Art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1" name="Google Shape;191;p29"/>
          <p:cNvSpPr txBox="1"/>
          <p:nvPr>
            <p:ph idx="1" type="body"/>
          </p:nvPr>
        </p:nvSpPr>
        <p:spPr>
          <a:xfrm>
            <a:off x="499600" y="1017725"/>
            <a:ext cx="4871700" cy="36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The material usage is of concern to us for several reasons including fumes, and particularly ember cast as the structure burns.</a:t>
            </a:r>
            <a:endParaRPr>
              <a:solidFill>
                <a:srgbClr val="F3F3F3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Oswald Light"/>
              <a:buChar char="●"/>
            </a:pPr>
            <a:r>
              <a:rPr lang="en">
                <a:solidFill>
                  <a:srgbClr val="F3F3F3"/>
                </a:solidFill>
              </a:rPr>
              <a:t>Prohibited </a:t>
            </a:r>
            <a:r>
              <a:rPr lang="en">
                <a:solidFill>
                  <a:srgbClr val="F3F3F3"/>
                </a:solidFill>
              </a:rPr>
              <a:t>Materials for burns:</a:t>
            </a:r>
            <a:endParaRPr>
              <a:solidFill>
                <a:srgbClr val="F3F3F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F3F3F3"/>
                </a:solidFill>
              </a:rPr>
              <a:t>Paper, Cardboard, Paper Mache</a:t>
            </a:r>
            <a:endParaRPr>
              <a:solidFill>
                <a:srgbClr val="F3F3F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F3F3F3"/>
                </a:solidFill>
              </a:rPr>
              <a:t>⅛” or ¼”plywood </a:t>
            </a:r>
            <a:endParaRPr>
              <a:solidFill>
                <a:srgbClr val="F3F3F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F3F3F3"/>
                </a:solidFill>
              </a:rPr>
              <a:t>Plywood with veneer layer</a:t>
            </a:r>
            <a:endParaRPr>
              <a:solidFill>
                <a:srgbClr val="F3F3F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F3F3F3"/>
                </a:solidFill>
              </a:rPr>
              <a:t>OSB</a:t>
            </a:r>
            <a:endParaRPr>
              <a:solidFill>
                <a:srgbClr val="F3F3F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F3F3F3"/>
                </a:solidFill>
              </a:rPr>
              <a:t>MDF</a:t>
            </a:r>
            <a:endParaRPr>
              <a:solidFill>
                <a:srgbClr val="F3F3F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F3F3F3"/>
                </a:solidFill>
              </a:rPr>
              <a:t>Shims</a:t>
            </a:r>
            <a:endParaRPr>
              <a:solidFill>
                <a:srgbClr val="F3F3F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F3F3F3"/>
                </a:solidFill>
              </a:rPr>
              <a:t>Plastic</a:t>
            </a:r>
            <a:endParaRPr>
              <a:solidFill>
                <a:srgbClr val="F3F3F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F3F3F3"/>
                </a:solidFill>
              </a:rPr>
              <a:t>Wool &amp; Leather</a:t>
            </a:r>
            <a:endParaRPr>
              <a:solidFill>
                <a:srgbClr val="F3F3F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F3F3F3"/>
                </a:solidFill>
              </a:rPr>
              <a:t>Natural or synthetic fabric</a:t>
            </a:r>
            <a:endParaRPr>
              <a:solidFill>
                <a:srgbClr val="F3F3F3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/>
              <a:buChar char="○"/>
            </a:pPr>
            <a:r>
              <a:rPr lang="en">
                <a:solidFill>
                  <a:srgbClr val="F3F3F3"/>
                </a:solidFill>
              </a:rPr>
              <a:t>Anything likely to create large flying embers</a:t>
            </a:r>
            <a:endParaRPr>
              <a:solidFill>
                <a:srgbClr val="F3F3F3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0"/>
          <p:cNvPicPr preferRelativeResize="0"/>
          <p:nvPr/>
        </p:nvPicPr>
        <p:blipFill rotWithShape="1">
          <a:blip r:embed="rId3">
            <a:alphaModFix/>
          </a:blip>
          <a:srcRect b="23292" l="33692" r="17393" t="3756"/>
          <a:stretch/>
        </p:blipFill>
        <p:spPr>
          <a:xfrm>
            <a:off x="3782241" y="0"/>
            <a:ext cx="683083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0"/>
          <p:cNvSpPr/>
          <p:nvPr/>
        </p:nvSpPr>
        <p:spPr>
          <a:xfrm rot="10800000">
            <a:off x="0" y="0"/>
            <a:ext cx="3782250" cy="5141650"/>
          </a:xfrm>
          <a:prstGeom prst="rect">
            <a:avLst/>
          </a:prstGeom>
          <a:solidFill>
            <a:srgbClr val="151B26">
              <a:alpha val="9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98" name="Google Shape;19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What we leave behind</a:t>
            </a:r>
            <a:r>
              <a:rPr lang="en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99" name="Google Shape;199;p30"/>
          <p:cNvSpPr txBox="1"/>
          <p:nvPr>
            <p:ph idx="1" type="body"/>
          </p:nvPr>
        </p:nvSpPr>
        <p:spPr>
          <a:xfrm>
            <a:off x="311700" y="1092850"/>
            <a:ext cx="3064500" cy="36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D9D9D9"/>
                </a:solidFill>
              </a:rPr>
              <a:t>We are a Leave No Trace (LNT) event. For Effigy and Temple teams, this means that:</a:t>
            </a:r>
            <a:endParaRPr>
              <a:solidFill>
                <a:srgbClr val="D9D9D9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Oswald Light"/>
              <a:buChar char="●"/>
            </a:pPr>
            <a:r>
              <a:rPr lang="en" sz="1400">
                <a:solidFill>
                  <a:srgbClr val="F3F3F3"/>
                </a:solidFill>
              </a:rPr>
              <a:t>Any metal hardware (nails, screw, brackets, etc.) need to be removed from the ash with a metal rake (provided by SideBurn)</a:t>
            </a:r>
            <a:endParaRPr sz="1400">
              <a:solidFill>
                <a:srgbClr val="F3F3F3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F3F3F3"/>
                </a:solidFill>
              </a:rPr>
              <a:t>The ash needs to be removed from the burn site - include a plan in your final application!</a:t>
            </a:r>
            <a:endParaRPr sz="1400">
              <a:solidFill>
                <a:srgbClr val="F3F3F3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800"/>
              <a:buFont typeface="Oswald Light"/>
              <a:buChar char="●"/>
            </a:pPr>
            <a:r>
              <a:rPr lang="en" sz="1400">
                <a:solidFill>
                  <a:srgbClr val="F3F3F3"/>
                </a:solidFill>
              </a:rPr>
              <a:t>We make sure there is no lasting damage to the land.</a:t>
            </a:r>
            <a:endParaRPr sz="1400">
              <a:solidFill>
                <a:srgbClr val="F3F3F3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400"/>
              <a:buFont typeface="Arial"/>
              <a:buChar char="●"/>
            </a:pPr>
            <a:r>
              <a:rPr lang="en" sz="1400">
                <a:solidFill>
                  <a:srgbClr val="F3F3F3"/>
                </a:solidFill>
              </a:rPr>
              <a:t>Your “build team” should include people responsible for LNT after your project burns</a:t>
            </a:r>
            <a:endParaRPr sz="1400">
              <a:solidFill>
                <a:srgbClr val="F3F3F3"/>
              </a:solidFill>
            </a:endParaRPr>
          </a:p>
        </p:txBody>
      </p:sp>
      <p:sp>
        <p:nvSpPr>
          <p:cNvPr id="200" name="Google Shape;200;p30"/>
          <p:cNvSpPr/>
          <p:nvPr/>
        </p:nvSpPr>
        <p:spPr>
          <a:xfrm>
            <a:off x="8350550" y="2040225"/>
            <a:ext cx="416100" cy="416100"/>
          </a:xfrm>
          <a:prstGeom prst="star4">
            <a:avLst>
              <a:gd fmla="val 125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0"/>
          <p:cNvSpPr/>
          <p:nvPr/>
        </p:nvSpPr>
        <p:spPr>
          <a:xfrm>
            <a:off x="4780713" y="2926650"/>
            <a:ext cx="416100" cy="416100"/>
          </a:xfrm>
          <a:prstGeom prst="star4">
            <a:avLst>
              <a:gd fmla="val 125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0"/>
          <p:cNvSpPr/>
          <p:nvPr/>
        </p:nvSpPr>
        <p:spPr>
          <a:xfrm>
            <a:off x="8091275" y="4270725"/>
            <a:ext cx="324900" cy="324900"/>
          </a:xfrm>
          <a:prstGeom prst="star4">
            <a:avLst>
              <a:gd fmla="val 12500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1" title="DSD_3436.jpg"/>
          <p:cNvPicPr preferRelativeResize="0"/>
          <p:nvPr/>
        </p:nvPicPr>
        <p:blipFill rotWithShape="1">
          <a:blip r:embed="rId3">
            <a:alphaModFix/>
          </a:blip>
          <a:srcRect b="0" l="14148" r="0" t="0"/>
          <a:stretch/>
        </p:blipFill>
        <p:spPr>
          <a:xfrm>
            <a:off x="3782250" y="-591600"/>
            <a:ext cx="7376773" cy="5735102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1"/>
          <p:cNvSpPr/>
          <p:nvPr/>
        </p:nvSpPr>
        <p:spPr>
          <a:xfrm rot="10800000">
            <a:off x="0" y="925"/>
            <a:ext cx="3782250" cy="5141650"/>
          </a:xfrm>
          <a:prstGeom prst="rect">
            <a:avLst/>
          </a:prstGeom>
          <a:solidFill>
            <a:srgbClr val="151B26">
              <a:alpha val="9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209" name="Google Shape;209;p31"/>
          <p:cNvSpPr txBox="1"/>
          <p:nvPr>
            <p:ph type="title"/>
          </p:nvPr>
        </p:nvSpPr>
        <p:spPr>
          <a:xfrm>
            <a:off x="238800" y="177425"/>
            <a:ext cx="3140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Build Team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10" name="Google Shape;210;p31"/>
          <p:cNvSpPr txBox="1"/>
          <p:nvPr>
            <p:ph idx="1" type="body"/>
          </p:nvPr>
        </p:nvSpPr>
        <p:spPr>
          <a:xfrm>
            <a:off x="0" y="810950"/>
            <a:ext cx="3379200" cy="38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>
                <a:solidFill>
                  <a:srgbClr val="FFFFFF"/>
                </a:solidFill>
              </a:rPr>
              <a:t>You can get </a:t>
            </a:r>
            <a:r>
              <a:rPr lang="en">
                <a:solidFill>
                  <a:srgbClr val="FFFFFF"/>
                </a:solidFill>
              </a:rPr>
              <a:t>approval</a:t>
            </a:r>
            <a:r>
              <a:rPr lang="en">
                <a:solidFill>
                  <a:srgbClr val="FFFFFF"/>
                </a:solidFill>
              </a:rPr>
              <a:t> for build team members to arrive early </a:t>
            </a:r>
            <a:endParaRPr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>
                <a:solidFill>
                  <a:srgbClr val="FFFFFF"/>
                </a:solidFill>
              </a:rPr>
              <a:t>Ticket costs are NOT to be included in your budget</a:t>
            </a:r>
            <a:endParaRPr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>
                <a:solidFill>
                  <a:srgbClr val="FFFFFF"/>
                </a:solidFill>
              </a:rPr>
              <a:t>Artists/build team members may apply for ticket aid</a:t>
            </a:r>
            <a:endParaRPr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>
                <a:solidFill>
                  <a:srgbClr val="FFFFFF"/>
                </a:solidFill>
              </a:rPr>
              <a:t>Build teams may arrive as early as Monday, May 11 2026  to begin installing projects (possibility of advance approval to arrive earlier for complex projects)</a:t>
            </a:r>
            <a:endParaRPr>
              <a:solidFill>
                <a:srgbClr val="FFFFFF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Char char="●"/>
            </a:pPr>
            <a:r>
              <a:rPr lang="en">
                <a:solidFill>
                  <a:srgbClr val="FFFFFF"/>
                </a:solidFill>
              </a:rPr>
              <a:t>SideBurn will allocate a dedicated area for your build team to camp, or team members can camp in open camping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11" name="Google Shape;211;p31"/>
          <p:cNvSpPr txBox="1"/>
          <p:nvPr/>
        </p:nvSpPr>
        <p:spPr>
          <a:xfrm>
            <a:off x="6566175" y="3296775"/>
            <a:ext cx="2599200" cy="91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24242"/>
            </a:gs>
            <a:gs pos="100000">
              <a:srgbClr val="010101"/>
            </a:gs>
          </a:gsLst>
          <a:lin ang="5400012" scaled="0"/>
        </a:gra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20089" l="7452" r="1223" t="32707"/>
          <a:stretch/>
        </p:blipFill>
        <p:spPr>
          <a:xfrm>
            <a:off x="0" y="0"/>
            <a:ext cx="9143998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4">
            <a:alphaModFix amt="80000"/>
          </a:blip>
          <a:srcRect b="0" l="-8104" r="42957" t="33056"/>
          <a:stretch/>
        </p:blipFill>
        <p:spPr>
          <a:xfrm>
            <a:off x="-1672975" y="0"/>
            <a:ext cx="7509900" cy="5143500"/>
          </a:xfrm>
          <a:prstGeom prst="parallelogram">
            <a:avLst>
              <a:gd fmla="val 25000" name="adj"/>
            </a:avLst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5323975" y="2641050"/>
            <a:ext cx="3177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rgbClr val="434343"/>
                </a:solidFill>
                <a:latin typeface="Oswald Medium"/>
                <a:ea typeface="Oswald Medium"/>
                <a:cs typeface="Oswald Medium"/>
                <a:sym typeface="Oswald Medium"/>
              </a:rPr>
              <a:t>14-18 May 2026</a:t>
            </a:r>
            <a:endParaRPr sz="3600">
              <a:solidFill>
                <a:srgbClr val="434343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25600" y="1766398"/>
            <a:ext cx="2575799" cy="985579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14"/>
          <p:cNvSpPr txBox="1"/>
          <p:nvPr/>
        </p:nvSpPr>
        <p:spPr>
          <a:xfrm>
            <a:off x="1054000" y="2133150"/>
            <a:ext cx="3177900" cy="17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100">
                <a:solidFill>
                  <a:srgbClr val="FFFFFF"/>
                </a:solidFill>
                <a:latin typeface="Oswald Medium"/>
                <a:ea typeface="Oswald Medium"/>
                <a:cs typeface="Oswald Medium"/>
                <a:sym typeface="Oswald Medium"/>
              </a:rPr>
              <a:t>The Great Rewilding</a:t>
            </a:r>
            <a:endParaRPr sz="5100">
              <a:solidFill>
                <a:srgbClr val="FFFFFF"/>
              </a:solidFill>
              <a:latin typeface="Oswald Medium"/>
              <a:ea typeface="Oswald Medium"/>
              <a:cs typeface="Oswald Medium"/>
              <a:sym typeface="Oswald Medium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Common Effigy and Temple Issues to Think About:</a:t>
            </a:r>
            <a:endParaRPr/>
          </a:p>
        </p:txBody>
      </p:sp>
      <p:sp>
        <p:nvSpPr>
          <p:cNvPr id="217" name="Google Shape;217;p32"/>
          <p:cNvSpPr txBox="1"/>
          <p:nvPr>
            <p:ph idx="1" type="body"/>
          </p:nvPr>
        </p:nvSpPr>
        <p:spPr>
          <a:xfrm>
            <a:off x="311700" y="1152475"/>
            <a:ext cx="6221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Pre-event: workshop space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Pre-event: transportation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Pre-event &amp; on-site: volunteers and build teams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Process: design changes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On-site: managing your build team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On-site: materials shortage/calculation errors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On-site: weather events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Budget: consider fundraising! Build in a contingency amount.</a:t>
            </a:r>
            <a:endParaRPr sz="1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 sz="1800">
                <a:solidFill>
                  <a:schemeClr val="dk1"/>
                </a:solidFill>
              </a:rPr>
              <a:t>Time: build in buffer time for bad weather, changing plans, and other delays</a:t>
            </a:r>
            <a:endParaRPr sz="1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p33"/>
          <p:cNvSpPr txBox="1"/>
          <p:nvPr>
            <p:ph idx="1" type="body"/>
          </p:nvPr>
        </p:nvSpPr>
        <p:spPr>
          <a:xfrm>
            <a:off x="311700" y="1152475"/>
            <a:ext cx="7608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Art Grant Applications</a:t>
            </a:r>
            <a:r>
              <a:rPr b="1" lang="en" sz="1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 https://sideburn.ca/participate/art/</a:t>
            </a:r>
            <a:endParaRPr b="1" sz="1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Budget Template</a:t>
            </a:r>
            <a:r>
              <a:rPr b="1" lang="en" sz="1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- </a:t>
            </a:r>
            <a:r>
              <a:rPr lang="en" sz="1800">
                <a:solidFill>
                  <a:schemeClr val="dk1"/>
                </a:solidFill>
              </a:rPr>
              <a:t>your budget does not need to be this complex, but </a:t>
            </a:r>
            <a:r>
              <a:rPr lang="en" sz="1800">
                <a:solidFill>
                  <a:schemeClr val="dk1"/>
                </a:solidFill>
              </a:rPr>
              <a:t>it's</a:t>
            </a:r>
            <a:r>
              <a:rPr lang="en" sz="1800">
                <a:solidFill>
                  <a:schemeClr val="dk1"/>
                </a:solidFill>
              </a:rPr>
              <a:t> a place to start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Burnable Art Guidelines: </a:t>
            </a:r>
            <a:r>
              <a:rPr lang="en" sz="1800">
                <a:solidFill>
                  <a:schemeClr val="dk1"/>
                </a:solidFill>
              </a:rPr>
              <a:t>make sure to familiarize yourself with our policies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https://sideburn.ca/the-event/policies/flame-effects-and-fire-art/</a:t>
            </a:r>
            <a:endParaRPr b="1" sz="1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4"/>
          <p:cNvSpPr txBox="1"/>
          <p:nvPr>
            <p:ph type="title"/>
          </p:nvPr>
        </p:nvSpPr>
        <p:spPr>
          <a:xfrm>
            <a:off x="3210900" y="914400"/>
            <a:ext cx="2722200" cy="30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 info: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art@sideburn.ca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fast@sideburn.ca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4"/>
          <p:cNvSpPr txBox="1"/>
          <p:nvPr/>
        </p:nvSpPr>
        <p:spPr>
          <a:xfrm>
            <a:off x="2325450" y="3916800"/>
            <a:ext cx="4493100" cy="10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THANK YOU to our 2025 Volunteer </a:t>
            </a:r>
            <a:r>
              <a:rPr lang="en">
                <a:solidFill>
                  <a:schemeClr val="dk1"/>
                </a:solidFill>
              </a:rPr>
              <a:t>Photographers</a:t>
            </a:r>
            <a:r>
              <a:rPr lang="en">
                <a:solidFill>
                  <a:schemeClr val="dk1"/>
                </a:solidFill>
              </a:rPr>
              <a:t>: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Charlie</a:t>
            </a:r>
            <a:r>
              <a:rPr lang="en">
                <a:solidFill>
                  <a:schemeClr val="dk1"/>
                </a:solidFill>
              </a:rPr>
              <a:t> Lawton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Derek Sahama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Caroline Monte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5"/>
          <p:cNvPicPr preferRelativeResize="0"/>
          <p:nvPr/>
        </p:nvPicPr>
        <p:blipFill rotWithShape="1">
          <a:blip r:embed="rId3">
            <a:alphaModFix/>
          </a:blip>
          <a:srcRect b="0" l="18554" r="13878" t="0"/>
          <a:stretch/>
        </p:blipFill>
        <p:spPr>
          <a:xfrm>
            <a:off x="4699000" y="0"/>
            <a:ext cx="521422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What is SideBurn?</a:t>
            </a:r>
            <a:endParaRPr>
              <a:solidFill>
                <a:schemeClr val="dk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73" name="Google Shape;73;p15"/>
          <p:cNvSpPr/>
          <p:nvPr/>
        </p:nvSpPr>
        <p:spPr>
          <a:xfrm flipH="1">
            <a:off x="0" y="1107375"/>
            <a:ext cx="4699000" cy="4036125"/>
          </a:xfrm>
          <a:prstGeom prst="rect">
            <a:avLst/>
          </a:prstGeom>
          <a:solidFill>
            <a:srgbClr val="151B26">
              <a:alpha val="9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311700" y="1328800"/>
            <a:ext cx="421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A sanctioned Burning Man Regional Event.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3F3F3"/>
                </a:solidFill>
              </a:rPr>
              <a:t>We are guided by the 10 Principles of Burning Man.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It is run by a volunteer board of 12+ all year round. We have a healthy, long-standing, incorporated non-profit organisation behind the event.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The event has two ‘burn’ nights, Saturday and Sunday, where we burn two unique art pieces built out of wood.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3F3F3"/>
                </a:solidFill>
              </a:rPr>
              <a:t>We offer the opportunity for participants to come and unplug and camp for 4 days in Stone Mills.</a:t>
            </a:r>
            <a:endParaRPr>
              <a:solidFill>
                <a:srgbClr val="F3F3F3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9D9D9"/>
                </a:solidFill>
                <a:latin typeface="Oswald Light"/>
                <a:ea typeface="Oswald Light"/>
                <a:cs typeface="Oswald Light"/>
                <a:sym typeface="Oswald Light"/>
              </a:rPr>
              <a:t>We all bring the fun!</a:t>
            </a:r>
            <a:endParaRPr>
              <a:solidFill>
                <a:srgbClr val="D9D9D9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D9D9D9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311700" y="4807175"/>
            <a:ext cx="8631000" cy="1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B7B7B7"/>
                </a:solidFill>
              </a:rPr>
              <a:t>© captured by CARO</a:t>
            </a:r>
            <a:endParaRPr sz="8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oogle Shape;80;p16"/>
          <p:cNvGrpSpPr/>
          <p:nvPr/>
        </p:nvGrpSpPr>
        <p:grpSpPr>
          <a:xfrm>
            <a:off x="3429000" y="704850"/>
            <a:ext cx="5715000" cy="3733800"/>
            <a:chOff x="3231175" y="487675"/>
            <a:chExt cx="5715000" cy="3733800"/>
          </a:xfrm>
        </p:grpSpPr>
        <p:pic>
          <p:nvPicPr>
            <p:cNvPr id="81" name="Google Shape;81;p16"/>
            <p:cNvPicPr preferRelativeResize="0"/>
            <p:nvPr/>
          </p:nvPicPr>
          <p:blipFill rotWithShape="1">
            <a:blip r:embed="rId3">
              <a:alphaModFix/>
            </a:blip>
            <a:srcRect b="17923" l="24908" r="18990" t="9480"/>
            <a:stretch/>
          </p:blipFill>
          <p:spPr>
            <a:xfrm>
              <a:off x="3231175" y="487675"/>
              <a:ext cx="5715000" cy="3733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2" name="Google Shape;82;p16"/>
            <p:cNvSpPr/>
            <p:nvPr/>
          </p:nvSpPr>
          <p:spPr>
            <a:xfrm>
              <a:off x="7077000" y="2128175"/>
              <a:ext cx="168600" cy="175800"/>
            </a:xfrm>
            <a:prstGeom prst="hear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3" name="Google Shape;83;p16"/>
          <p:cNvSpPr/>
          <p:nvPr/>
        </p:nvSpPr>
        <p:spPr>
          <a:xfrm flipH="1">
            <a:off x="0" y="0"/>
            <a:ext cx="3429000" cy="5143500"/>
          </a:xfrm>
          <a:prstGeom prst="rect">
            <a:avLst/>
          </a:prstGeom>
          <a:solidFill>
            <a:srgbClr val="151B26">
              <a:alpha val="9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84" name="Google Shape;84;p16"/>
          <p:cNvSpPr txBox="1"/>
          <p:nvPr/>
        </p:nvSpPr>
        <p:spPr>
          <a:xfrm>
            <a:off x="197225" y="2901150"/>
            <a:ext cx="3519300" cy="18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D9D9D9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D9D9D9"/>
                </a:solidFill>
                <a:latin typeface="Oswald Light"/>
                <a:ea typeface="Oswald Light"/>
                <a:cs typeface="Oswald Light"/>
                <a:sym typeface="Oswald Light"/>
              </a:rPr>
              <a:t>2.5 hr drive from Toronto ………………………….</a:t>
            </a:r>
            <a:endParaRPr sz="1600">
              <a:solidFill>
                <a:srgbClr val="D9D9D9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l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600">
                <a:solidFill>
                  <a:srgbClr val="D9D9D9"/>
                </a:solidFill>
                <a:latin typeface="Oswald Light"/>
                <a:ea typeface="Oswald Light"/>
                <a:cs typeface="Oswald Light"/>
                <a:sym typeface="Oswald Light"/>
              </a:rPr>
              <a:t>……………………………... </a:t>
            </a:r>
            <a:r>
              <a:rPr lang="en" sz="1600">
                <a:solidFill>
                  <a:srgbClr val="D9D9D9"/>
                </a:solidFill>
                <a:latin typeface="Oswald Light"/>
                <a:ea typeface="Oswald Light"/>
                <a:cs typeface="Oswald Light"/>
                <a:sym typeface="Oswald Light"/>
              </a:rPr>
              <a:t>2 hr drive from Ottawa</a:t>
            </a:r>
            <a:br>
              <a:rPr lang="en" sz="1600">
                <a:solidFill>
                  <a:srgbClr val="D9D9D9"/>
                </a:solidFill>
                <a:latin typeface="Oswald Light"/>
                <a:ea typeface="Oswald Light"/>
                <a:cs typeface="Oswald Light"/>
                <a:sym typeface="Oswald Light"/>
              </a:rPr>
            </a:br>
            <a:r>
              <a:rPr lang="en" sz="1200">
                <a:solidFill>
                  <a:srgbClr val="D9D9D9"/>
                </a:solidFill>
                <a:latin typeface="Oswald ExtraLight"/>
                <a:ea typeface="Oswald ExtraLight"/>
                <a:cs typeface="Oswald ExtraLight"/>
                <a:sym typeface="Oswald ExtraLight"/>
              </a:rPr>
              <a:t>(north of Kingston)</a:t>
            </a:r>
            <a:endParaRPr sz="1200">
              <a:solidFill>
                <a:srgbClr val="D9D9D9"/>
              </a:solidFill>
              <a:latin typeface="Oswald ExtraLight"/>
              <a:ea typeface="Oswald ExtraLight"/>
              <a:cs typeface="Oswald ExtraLight"/>
              <a:sym typeface="Oswald ExtraLight"/>
            </a:endParaRPr>
          </a:p>
        </p:txBody>
      </p:sp>
      <p:sp>
        <p:nvSpPr>
          <p:cNvPr id="85" name="Google Shape;85;p16"/>
          <p:cNvSpPr txBox="1"/>
          <p:nvPr>
            <p:ph type="title"/>
          </p:nvPr>
        </p:nvSpPr>
        <p:spPr>
          <a:xfrm>
            <a:off x="197225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Wh</a:t>
            </a:r>
            <a:r>
              <a:rPr lang="en">
                <a:solidFill>
                  <a:srgbClr val="FFFFFF"/>
                </a:solidFill>
              </a:rPr>
              <a:t>ere</a:t>
            </a:r>
            <a:r>
              <a:rPr lang="en">
                <a:solidFill>
                  <a:srgbClr val="FFFFFF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is SideBurn?</a:t>
            </a:r>
            <a:endParaRPr>
              <a:solidFill>
                <a:srgbClr val="FFFFFF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pic>
        <p:nvPicPr>
          <p:cNvPr id="86" name="Google Shape;86;p16"/>
          <p:cNvPicPr preferRelativeResize="0"/>
          <p:nvPr/>
        </p:nvPicPr>
        <p:blipFill rotWithShape="1">
          <a:blip r:embed="rId4">
            <a:alphaModFix/>
          </a:blip>
          <a:srcRect b="45740" l="10680" r="10672" t="44938"/>
          <a:stretch/>
        </p:blipFill>
        <p:spPr>
          <a:xfrm>
            <a:off x="540291" y="1978900"/>
            <a:ext cx="6597900" cy="518100"/>
          </a:xfrm>
          <a:prstGeom prst="round2DiagRect">
            <a:avLst>
              <a:gd fmla="val 0" name="adj1"/>
              <a:gd fmla="val 39609" name="adj2"/>
            </a:avLst>
          </a:prstGeom>
          <a:noFill/>
          <a:ln>
            <a:noFill/>
          </a:ln>
          <a:effectLst>
            <a:outerShdw blurRad="342900" rotWithShape="0" algn="bl" dir="6000000" dist="57150">
              <a:schemeClr val="lt1">
                <a:alpha val="50000"/>
              </a:schemeClr>
            </a:outerShdw>
          </a:effectLst>
        </p:spPr>
      </p:pic>
      <p:sp>
        <p:nvSpPr>
          <p:cNvPr id="87" name="Google Shape;87;p16"/>
          <p:cNvSpPr txBox="1"/>
          <p:nvPr/>
        </p:nvSpPr>
        <p:spPr>
          <a:xfrm>
            <a:off x="197225" y="1080675"/>
            <a:ext cx="8030100" cy="11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D9D9D9"/>
                </a:solidFill>
                <a:latin typeface="Oswald"/>
                <a:ea typeface="Oswald"/>
                <a:cs typeface="Oswald"/>
                <a:sym typeface="Oswald"/>
              </a:rPr>
              <a:t>May 14-18 2026, Stone Mills, ON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/>
          <p:nvPr/>
        </p:nvSpPr>
        <p:spPr>
          <a:xfrm flipH="1">
            <a:off x="0" y="0"/>
            <a:ext cx="4315550" cy="5143500"/>
          </a:xfrm>
          <a:prstGeom prst="rect">
            <a:avLst/>
          </a:prstGeom>
          <a:solidFill>
            <a:srgbClr val="151B26">
              <a:alpha val="9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93" name="Google Shape;93;p17"/>
          <p:cNvSpPr txBox="1"/>
          <p:nvPr>
            <p:ph type="title"/>
          </p:nvPr>
        </p:nvSpPr>
        <p:spPr>
          <a:xfrm>
            <a:off x="311700" y="445025"/>
            <a:ext cx="3265200" cy="104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What is the Effigy?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311700" y="1152475"/>
            <a:ext cx="3912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effigy is the “central” structure of our burn event.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effigy can be thought of as a space for community, for coming together, for engagement, for play, and for whatever participants bring to it.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effigy is burned on Saturday night of SideBurn. It is typically a big, celebratory event, sometimes opened by music and fire spinning.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5" name="Google Shape;95;p17" title="DSD_338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62600" y="152400"/>
            <a:ext cx="3229739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311700" y="1152475"/>
            <a:ext cx="3912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01" name="Google Shape;101;p18" title="_MG_8932 Captured by Caro.jpg"/>
          <p:cNvPicPr preferRelativeResize="0"/>
          <p:nvPr/>
        </p:nvPicPr>
        <p:blipFill rotWithShape="1">
          <a:blip r:embed="rId3">
            <a:alphaModFix/>
          </a:blip>
          <a:srcRect b="0" l="10849" r="0" t="0"/>
          <a:stretch/>
        </p:blipFill>
        <p:spPr>
          <a:xfrm>
            <a:off x="4315550" y="-3765925"/>
            <a:ext cx="5345799" cy="899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8"/>
          <p:cNvSpPr/>
          <p:nvPr/>
        </p:nvSpPr>
        <p:spPr>
          <a:xfrm flipH="1">
            <a:off x="0" y="0"/>
            <a:ext cx="4315550" cy="5143500"/>
          </a:xfrm>
          <a:prstGeom prst="rect">
            <a:avLst/>
          </a:prstGeom>
          <a:solidFill>
            <a:srgbClr val="151B26">
              <a:alpha val="9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34343"/>
              </a:solidFill>
            </a:endParaRPr>
          </a:p>
        </p:txBody>
      </p:sp>
      <p:sp>
        <p:nvSpPr>
          <p:cNvPr id="103" name="Google Shape;103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What is the Temple?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4" name="Google Shape;104;p18"/>
          <p:cNvSpPr txBox="1"/>
          <p:nvPr/>
        </p:nvSpPr>
        <p:spPr>
          <a:xfrm>
            <a:off x="311700" y="1152475"/>
            <a:ext cx="3107100" cy="362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chemeClr val="lt1"/>
                </a:solidFill>
              </a:rPr>
              <a:t>What is the Temple?</a:t>
            </a:r>
            <a:endParaRPr b="1"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The Temple is a non-religious, non-denominational intentional space of contemplation, feeling, memory, processing, grieving, and/or letting go. It means something different to everyone who comes to it, but is intended to offer a reflective space for the more difficult parts of being human together.</a:t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lt1"/>
                </a:solidFill>
              </a:rPr>
              <a:t>The Temple is burned in </a:t>
            </a:r>
            <a:r>
              <a:rPr b="1" lang="en" u="sng">
                <a:solidFill>
                  <a:schemeClr val="lt1"/>
                </a:solidFill>
              </a:rPr>
              <a:t>silence</a:t>
            </a:r>
            <a:r>
              <a:rPr lang="en">
                <a:solidFill>
                  <a:schemeClr val="lt1"/>
                </a:solidFill>
              </a:rPr>
              <a:t> at Sunset on the last evening of SideBurn.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9" title="bigtoplights - Charlie Lawton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" y="-951009"/>
            <a:ext cx="9144003" cy="609451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/>
          <p:nvPr/>
        </p:nvSpPr>
        <p:spPr>
          <a:xfrm rot="-5400000">
            <a:off x="-462105" y="140967"/>
            <a:ext cx="5464638" cy="4540428"/>
          </a:xfrm>
          <a:prstGeom prst="flowChartDocument">
            <a:avLst/>
          </a:prstGeom>
          <a:solidFill>
            <a:srgbClr val="151B26">
              <a:alpha val="9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9"/>
          <p:cNvSpPr txBox="1"/>
          <p:nvPr>
            <p:ph type="title"/>
          </p:nvPr>
        </p:nvSpPr>
        <p:spPr>
          <a:xfrm>
            <a:off x="311700" y="243700"/>
            <a:ext cx="3379200" cy="572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Grant Amounts			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311700" y="914400"/>
            <a:ext cx="3294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SideBurn offers:</a:t>
            </a:r>
            <a:endParaRPr b="1" sz="1600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swald Light"/>
              <a:buChar char="●"/>
            </a:pPr>
            <a:r>
              <a:rPr lang="en" sz="16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rPr>
              <a:t>Temple Grant $5,500 CAD</a:t>
            </a:r>
            <a:endParaRPr sz="16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swald Light"/>
              <a:buChar char="●"/>
            </a:pPr>
            <a:r>
              <a:rPr lang="en" sz="16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rPr>
              <a:t>Effigy Grant $5,500 CAD</a:t>
            </a:r>
            <a:endParaRPr sz="16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rPr>
              <a:t>75% of this amount is released right away when you accept the grant and sign the artist contract</a:t>
            </a:r>
            <a:endParaRPr sz="16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rPr>
              <a:t>The remaining 25% is released after the event</a:t>
            </a:r>
            <a:endParaRPr sz="16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 &amp; Deadlines</a:t>
            </a:r>
            <a:endParaRPr/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311700" y="687706"/>
            <a:ext cx="8520600" cy="462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December 9, 2025: Virtual info session and Q&amp;A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December 21, 2025: Expression of Intent - 1st step of application due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January 2026: ART + FAST teams will meet with applicants and invite select applicants to complete the full application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January 31, 2026: Full application - 2nd stage due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TEMPLE &amp; EFFIGY AWARD DATE: February 14, 2026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Late February, 2026 directed ticket purchases open for artists &amp; build teams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ON-SITE EARLY ARRIVAL May 11-14, 2026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1"/>
          <p:cNvSpPr txBox="1"/>
          <p:nvPr>
            <p:ph type="title"/>
          </p:nvPr>
        </p:nvSpPr>
        <p:spPr>
          <a:xfrm>
            <a:off x="311700" y="269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Artist Expectations</a:t>
            </a:r>
            <a:endParaRPr/>
          </a:p>
        </p:txBody>
      </p:sp>
      <p:sp>
        <p:nvSpPr>
          <p:cNvPr id="124" name="Google Shape;124;p21"/>
          <p:cNvSpPr txBox="1"/>
          <p:nvPr>
            <p:ph idx="1" type="body"/>
          </p:nvPr>
        </p:nvSpPr>
        <p:spPr>
          <a:xfrm>
            <a:off x="311700" y="842475"/>
            <a:ext cx="8520600" cy="372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artist shall be responsible for:</a:t>
            </a:r>
            <a:endParaRPr b="1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Stage 1: Contract</a:t>
            </a:r>
            <a:endParaRPr b="1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Acceptance of grant by signing and returning the Art Grant Contract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Stage 2: Planning &amp; Preparation</a:t>
            </a:r>
            <a:endParaRPr b="1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Submission of any additional safety documentation (if required)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Updating the Art department on the progress of the project, including any major changes or modifications to the project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Stage 3: Execution</a:t>
            </a:r>
            <a:endParaRPr b="1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Delivery of the project as described (or having notified the Art department of any major changes to the proposed project):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Build/set up of the project at SideBurn according to the timelines in the Art Grant Contract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Check in at the Artery for placement upon arrival, and report completion of setup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Ongoing maintenance of the project during the event: checking the artwork daily for safety and security (ex. guy wires); supervision during operation hours if required (ex. if the project includes flame effects); regular leave-no-trace sweeps of the project area during the event.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Stage 4: Completion</a:t>
            </a:r>
            <a:endParaRPr b="1"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De-installation of the project on the date agreed upon in the Art Grant Contract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Successful leave-no-trace inspection of the project area</a:t>
            </a:r>
            <a:endParaRPr sz="1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</a:pPr>
            <a:r>
              <a:rPr lang="en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Submission of project receipts to art@sideburn.ca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