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Oswald ExtraLight"/>
      <p:regular r:id="rId29"/>
      <p:bold r:id="rId30"/>
    </p:embeddedFont>
    <p:embeddedFont>
      <p:font typeface="Oswald Medium"/>
      <p:regular r:id="rId31"/>
      <p:bold r:id="rId32"/>
    </p:embeddedFont>
    <p:embeddedFont>
      <p:font typeface="Roboto"/>
      <p:regular r:id="rId33"/>
      <p:bold r:id="rId34"/>
      <p:italic r:id="rId35"/>
      <p:boldItalic r:id="rId36"/>
    </p:embeddedFont>
    <p:embeddedFont>
      <p:font typeface="Oswald Light"/>
      <p:regular r:id="rId37"/>
      <p:bold r:id="rId38"/>
    </p:embeddedFont>
    <p:embeddedFont>
      <p:font typeface="Oswald SemiBold"/>
      <p:regular r:id="rId39"/>
      <p:bold r:id="rId40"/>
    </p:embeddedFont>
    <p:embeddedFont>
      <p:font typeface="Oswald"/>
      <p:regular r:id="rId41"/>
      <p:bold r:id="rId42"/>
    </p:embeddedFont>
    <p:embeddedFont>
      <p:font typeface="Open Sans"/>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576">
          <p15:clr>
            <a:srgbClr val="747775"/>
          </p15:clr>
        </p15:guide>
        <p15:guide id="2" orient="horz" pos="1999">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76" orient="horz"/>
        <p:guide pos="1999"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swaldSemiBold-bold.fntdata"/><Relationship Id="rId20" Type="http://schemas.openxmlformats.org/officeDocument/2006/relationships/slide" Target="slides/slide15.xml"/><Relationship Id="rId42" Type="http://schemas.openxmlformats.org/officeDocument/2006/relationships/font" Target="fonts/Oswald-bold.fntdata"/><Relationship Id="rId41" Type="http://schemas.openxmlformats.org/officeDocument/2006/relationships/font" Target="fonts/Oswald-regular.fntdata"/><Relationship Id="rId22" Type="http://schemas.openxmlformats.org/officeDocument/2006/relationships/slide" Target="slides/slide17.xml"/><Relationship Id="rId44" Type="http://schemas.openxmlformats.org/officeDocument/2006/relationships/font" Target="fonts/OpenSans-bold.fntdata"/><Relationship Id="rId21" Type="http://schemas.openxmlformats.org/officeDocument/2006/relationships/slide" Target="slides/slide16.xml"/><Relationship Id="rId43" Type="http://schemas.openxmlformats.org/officeDocument/2006/relationships/font" Target="fonts/OpenSans-regular.fntdata"/><Relationship Id="rId24" Type="http://schemas.openxmlformats.org/officeDocument/2006/relationships/slide" Target="slides/slide19.xml"/><Relationship Id="rId46" Type="http://schemas.openxmlformats.org/officeDocument/2006/relationships/font" Target="fonts/OpenSans-boldItalic.fntdata"/><Relationship Id="rId23" Type="http://schemas.openxmlformats.org/officeDocument/2006/relationships/slide" Target="slides/slide18.xml"/><Relationship Id="rId45" Type="http://schemas.openxmlformats.org/officeDocument/2006/relationships/font" Target="fonts/OpenSans-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swaldExtraLigh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swaldMedium-regular.fntdata"/><Relationship Id="rId30" Type="http://schemas.openxmlformats.org/officeDocument/2006/relationships/font" Target="fonts/OswaldExtraLight-bold.fntdata"/><Relationship Id="rId11" Type="http://schemas.openxmlformats.org/officeDocument/2006/relationships/slide" Target="slides/slide6.xml"/><Relationship Id="rId33" Type="http://schemas.openxmlformats.org/officeDocument/2006/relationships/font" Target="fonts/Roboto-regular.fntdata"/><Relationship Id="rId10" Type="http://schemas.openxmlformats.org/officeDocument/2006/relationships/slide" Target="slides/slide5.xml"/><Relationship Id="rId32" Type="http://schemas.openxmlformats.org/officeDocument/2006/relationships/font" Target="fonts/OswaldMedium-bold.fntdata"/><Relationship Id="rId13" Type="http://schemas.openxmlformats.org/officeDocument/2006/relationships/slide" Target="slides/slide8.xml"/><Relationship Id="rId35" Type="http://schemas.openxmlformats.org/officeDocument/2006/relationships/font" Target="fonts/Roboto-italic.fntdata"/><Relationship Id="rId12" Type="http://schemas.openxmlformats.org/officeDocument/2006/relationships/slide" Target="slides/slide7.xml"/><Relationship Id="rId34" Type="http://schemas.openxmlformats.org/officeDocument/2006/relationships/font" Target="fonts/Roboto-bold.fntdata"/><Relationship Id="rId15" Type="http://schemas.openxmlformats.org/officeDocument/2006/relationships/slide" Target="slides/slide10.xml"/><Relationship Id="rId37" Type="http://schemas.openxmlformats.org/officeDocument/2006/relationships/font" Target="fonts/OswaldLight-regular.fntdata"/><Relationship Id="rId14" Type="http://schemas.openxmlformats.org/officeDocument/2006/relationships/slide" Target="slides/slide9.xml"/><Relationship Id="rId36" Type="http://schemas.openxmlformats.org/officeDocument/2006/relationships/font" Target="fonts/Roboto-boldItalic.fntdata"/><Relationship Id="rId17" Type="http://schemas.openxmlformats.org/officeDocument/2006/relationships/slide" Target="slides/slide12.xml"/><Relationship Id="rId39" Type="http://schemas.openxmlformats.org/officeDocument/2006/relationships/font" Target="fonts/OswaldSemiBold-regular.fntdata"/><Relationship Id="rId16" Type="http://schemas.openxmlformats.org/officeDocument/2006/relationships/slide" Target="slides/slide11.xml"/><Relationship Id="rId38" Type="http://schemas.openxmlformats.org/officeDocument/2006/relationships/font" Target="fonts/OswaldLight-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bd01d536e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bd01d536e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b028cbc5ed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b028cbc5ed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b028cbc5ed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b028cbc5ed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b028cbc5ed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b028cbc5ed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b028cbc5ed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b028cbc5ed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b028cbc5ed_1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b028cbc5ed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1cc3b7962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1cc3b7962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Upload your supporting documents directly on our website!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2abaa59205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2abaa5920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1cc3b79625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1cc3b79625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1cccb70aa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1cccb70aa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20d059ddd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20d059ddd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bd01d536e1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bd01d536e1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4a40806ef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34a40806ef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af0682e4c5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af0682e4c5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1cc3b79625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1cc3b79625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1cc3b7962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1cc3b7962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4f6d470424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4f6d470424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492ec059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492ec059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Same site as last year!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b028cbc5ed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b028cbc5ed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Art Grant Program is intended to support and promote projects that foster the participatory spirit at the core of the event. We provide funding for radically expressive, community-based, interactive, experimental, and cross-disciplinary projects that help define the creative atmosphere we strive to curate.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b028cbc5ed_1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b028cbc5ed_1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1cc3b7962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1cc3b7962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1cc3b79625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1cc3b79625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1. Artistic Excellence (Design &amp; Philosophy)</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How original, interesting, relevant, daring, magical, thought-provoking is your idea?</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2. Completeness of Design</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How well-thought-out is your project? You should provide enough information for us to imagine your creation and how it comes together.</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3. Feasibility &amp; Constructability</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How feasible is your idea? Will it stay together? You should have a detailed plan for both the technical construction of your project as well as a schedule to ensure it happens on time, with buffers for potential setbacks.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4. Appropriateness of Budget</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Your budget should have reasonable costs that match the value of your materials.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5. MOOP/LNT Plan</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Your project should have minimal waste production, and a plan for cleaning any possible Matter Out Of Place (MOOP) that could be produced during the installation or strike of your project. This includes a plan for Leave No Trace (LNT) cleanup of ashes and refuse produced during the burn.</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6. Safety and Risk Mitigation Plan</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Yeah, we get it. Art is dangerous sometimes. But make sure you have a plan to minimize the amount of harm that can come to people interacting with your project.</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7. Burn Plan and Ignition Plan</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If your art project includes fire you must submit a burn plan with your application. This plan will be reviewed by our F.A.S.T team and grants will only be awarded to projects that have been approved.  See here for a guide to creating a Burn Plan </a:t>
            </a:r>
            <a:endParaRPr sz="1600">
              <a:solidFill>
                <a:schemeClr val="dk1"/>
              </a:solidFill>
              <a:latin typeface="Oswald Light"/>
              <a:ea typeface="Oswald Light"/>
              <a:cs typeface="Oswald Light"/>
              <a:sym typeface="Oswald Light"/>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b028cbc5ed_1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b028cbc5ed_1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1. Artistic Excellence (Design &amp; Philosophy)</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How original, interesting, relevant, daring, magical, thought-provoking is your idea?</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2. Completeness of Design</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How well-thought-out is your project? You should provide enough information for us to imagine your creation and how it comes together.</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3. Feasibility &amp; Constructability</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How feasible is your idea? Will it stay together? You should have a detailed plan for both the technical construction of your project as well as a schedule to ensure it happens on time, with buffers for potential setbacks.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4. Appropriateness of Budget</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Your budget should have reasonable costs that match the value of your materials.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5. MOOP/LNT Plan</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Your project should have minimal waste production, and a plan for cleaning any possible Matter Out Of Place (MOOP) that could be produced during the installation or strike of your project. This includes a plan for Leave No Trace (LNT) cleanup of ashes and refuse produced during the burn.</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6. Safety and Risk Mitigation Plan</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Yeah, we get it. Art is dangerous sometimes. But make sure you have a plan to minimize the amount of harm that can come to people interacting with your project.</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7. Burn Plan and Ignition Plan</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If your art project includes fire you must submit a burn plan with your application. This plan will be reviewed by our F.A.S.T team and grants will only be awarded to projects that have been approved.  See here for a guide to creating a Burn Plan </a:t>
            </a:r>
            <a:endParaRPr sz="1600">
              <a:solidFill>
                <a:schemeClr val="dk1"/>
              </a:solidFill>
              <a:latin typeface="Oswald Light"/>
              <a:ea typeface="Oswald Light"/>
              <a:cs typeface="Oswald Light"/>
              <a:sym typeface="Oswald Light"/>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gradFill>
          <a:gsLst>
            <a:gs pos="0">
              <a:schemeClr val="accent4"/>
            </a:gs>
            <a:gs pos="74000">
              <a:srgbClr val="9900FF"/>
            </a:gs>
            <a:gs pos="100000">
              <a:srgbClr val="5E4BCE"/>
            </a:gs>
          </a:gsLst>
          <a:lin ang="2700006" scaled="0"/>
        </a:gradFill>
      </p:bgPr>
    </p:bg>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Font typeface="Oswald SemiBold"/>
              <a:buNone/>
              <a:defRPr>
                <a:latin typeface="Oswald SemiBold"/>
                <a:ea typeface="Oswald SemiBold"/>
                <a:cs typeface="Oswald SemiBold"/>
                <a:sym typeface="Oswald SemiBold"/>
              </a:defRPr>
            </a:lvl1pPr>
            <a:lvl2pPr lvl="1">
              <a:spcBef>
                <a:spcPts val="0"/>
              </a:spcBef>
              <a:spcAft>
                <a:spcPts val="0"/>
              </a:spcAft>
              <a:buSzPts val="2800"/>
              <a:buFont typeface="Oswald SemiBold"/>
              <a:buNone/>
              <a:defRPr>
                <a:latin typeface="Oswald SemiBold"/>
                <a:ea typeface="Oswald SemiBold"/>
                <a:cs typeface="Oswald SemiBold"/>
                <a:sym typeface="Oswald SemiBold"/>
              </a:defRPr>
            </a:lvl2pPr>
            <a:lvl3pPr lvl="2">
              <a:spcBef>
                <a:spcPts val="0"/>
              </a:spcBef>
              <a:spcAft>
                <a:spcPts val="0"/>
              </a:spcAft>
              <a:buSzPts val="2800"/>
              <a:buFont typeface="Oswald SemiBold"/>
              <a:buNone/>
              <a:defRPr>
                <a:latin typeface="Oswald SemiBold"/>
                <a:ea typeface="Oswald SemiBold"/>
                <a:cs typeface="Oswald SemiBold"/>
                <a:sym typeface="Oswald SemiBold"/>
              </a:defRPr>
            </a:lvl3pPr>
            <a:lvl4pPr lvl="3">
              <a:spcBef>
                <a:spcPts val="0"/>
              </a:spcBef>
              <a:spcAft>
                <a:spcPts val="0"/>
              </a:spcAft>
              <a:buSzPts val="2800"/>
              <a:buFont typeface="Oswald SemiBold"/>
              <a:buNone/>
              <a:defRPr>
                <a:latin typeface="Oswald SemiBold"/>
                <a:ea typeface="Oswald SemiBold"/>
                <a:cs typeface="Oswald SemiBold"/>
                <a:sym typeface="Oswald SemiBold"/>
              </a:defRPr>
            </a:lvl4pPr>
            <a:lvl5pPr lvl="4">
              <a:spcBef>
                <a:spcPts val="0"/>
              </a:spcBef>
              <a:spcAft>
                <a:spcPts val="0"/>
              </a:spcAft>
              <a:buSzPts val="2800"/>
              <a:buFont typeface="Oswald SemiBold"/>
              <a:buNone/>
              <a:defRPr>
                <a:latin typeface="Oswald SemiBold"/>
                <a:ea typeface="Oswald SemiBold"/>
                <a:cs typeface="Oswald SemiBold"/>
                <a:sym typeface="Oswald SemiBold"/>
              </a:defRPr>
            </a:lvl5pPr>
            <a:lvl6pPr lvl="5">
              <a:spcBef>
                <a:spcPts val="0"/>
              </a:spcBef>
              <a:spcAft>
                <a:spcPts val="0"/>
              </a:spcAft>
              <a:buSzPts val="2800"/>
              <a:buFont typeface="Oswald SemiBold"/>
              <a:buNone/>
              <a:defRPr>
                <a:latin typeface="Oswald SemiBold"/>
                <a:ea typeface="Oswald SemiBold"/>
                <a:cs typeface="Oswald SemiBold"/>
                <a:sym typeface="Oswald SemiBold"/>
              </a:defRPr>
            </a:lvl6pPr>
            <a:lvl7pPr lvl="6">
              <a:spcBef>
                <a:spcPts val="0"/>
              </a:spcBef>
              <a:spcAft>
                <a:spcPts val="0"/>
              </a:spcAft>
              <a:buSzPts val="2800"/>
              <a:buFont typeface="Oswald SemiBold"/>
              <a:buNone/>
              <a:defRPr>
                <a:latin typeface="Oswald SemiBold"/>
                <a:ea typeface="Oswald SemiBold"/>
                <a:cs typeface="Oswald SemiBold"/>
                <a:sym typeface="Oswald SemiBold"/>
              </a:defRPr>
            </a:lvl7pPr>
            <a:lvl8pPr lvl="7">
              <a:spcBef>
                <a:spcPts val="0"/>
              </a:spcBef>
              <a:spcAft>
                <a:spcPts val="0"/>
              </a:spcAft>
              <a:buSzPts val="2800"/>
              <a:buFont typeface="Oswald SemiBold"/>
              <a:buNone/>
              <a:defRPr>
                <a:latin typeface="Oswald SemiBold"/>
                <a:ea typeface="Oswald SemiBold"/>
                <a:cs typeface="Oswald SemiBold"/>
                <a:sym typeface="Oswald SemiBold"/>
              </a:defRPr>
            </a:lvl8pPr>
            <a:lvl9pPr lvl="8">
              <a:spcBef>
                <a:spcPts val="0"/>
              </a:spcBef>
              <a:spcAft>
                <a:spcPts val="0"/>
              </a:spcAft>
              <a:buSzPts val="2800"/>
              <a:buFont typeface="Oswald SemiBold"/>
              <a:buNone/>
              <a:defRPr>
                <a:latin typeface="Oswald SemiBold"/>
                <a:ea typeface="Oswald SemiBold"/>
                <a:cs typeface="Oswald SemiBold"/>
                <a:sym typeface="Oswald SemiBold"/>
              </a:defRPr>
            </a:lvl9pPr>
          </a:lstStyle>
          <a:p/>
        </p:txBody>
      </p:sp>
      <p:sp>
        <p:nvSpPr>
          <p:cNvPr id="18" name="Google Shape;18;p4"/>
          <p:cNvSpPr txBox="1"/>
          <p:nvPr>
            <p:ph idx="1" type="body"/>
          </p:nvPr>
        </p:nvSpPr>
        <p:spPr>
          <a:xfrm>
            <a:off x="311700" y="1152475"/>
            <a:ext cx="3912900" cy="3416400"/>
          </a:xfrm>
          <a:prstGeom prst="rect">
            <a:avLst/>
          </a:prstGeom>
        </p:spPr>
        <p:txBody>
          <a:bodyPr anchorCtr="0" anchor="t" bIns="91425" lIns="91425" spcFirstLastPara="1" rIns="91425" wrap="square" tIns="91425">
            <a:noAutofit/>
          </a:bodyPr>
          <a:lstStyle>
            <a:lvl1pPr indent="-330200" lvl="0" marL="457200">
              <a:spcBef>
                <a:spcPts val="0"/>
              </a:spcBef>
              <a:spcAft>
                <a:spcPts val="0"/>
              </a:spcAft>
              <a:buClr>
                <a:srgbClr val="434343"/>
              </a:buClr>
              <a:buSzPts val="1600"/>
              <a:buFont typeface="Oswald Light"/>
              <a:buChar char="●"/>
              <a:defRPr sz="1600">
                <a:solidFill>
                  <a:srgbClr val="434343"/>
                </a:solidFill>
                <a:latin typeface="Oswald Light"/>
                <a:ea typeface="Oswald Light"/>
                <a:cs typeface="Oswald Light"/>
                <a:sym typeface="Oswald Light"/>
              </a:defRPr>
            </a:lvl1pPr>
            <a:lvl2pPr indent="-330200" lvl="1" marL="914400">
              <a:spcBef>
                <a:spcPts val="1600"/>
              </a:spcBef>
              <a:spcAft>
                <a:spcPts val="0"/>
              </a:spcAft>
              <a:buClr>
                <a:srgbClr val="434343"/>
              </a:buClr>
              <a:buSzPts val="1600"/>
              <a:buFont typeface="Oswald Light"/>
              <a:buChar char="○"/>
              <a:defRPr sz="1600">
                <a:solidFill>
                  <a:srgbClr val="434343"/>
                </a:solidFill>
                <a:latin typeface="Oswald Light"/>
                <a:ea typeface="Oswald Light"/>
                <a:cs typeface="Oswald Light"/>
                <a:sym typeface="Oswald Light"/>
              </a:defRPr>
            </a:lvl2pPr>
            <a:lvl3pPr indent="-330200" lvl="2" marL="1371600">
              <a:spcBef>
                <a:spcPts val="1600"/>
              </a:spcBef>
              <a:spcAft>
                <a:spcPts val="0"/>
              </a:spcAft>
              <a:buClr>
                <a:srgbClr val="434343"/>
              </a:buClr>
              <a:buSzPts val="1600"/>
              <a:buFont typeface="Oswald Light"/>
              <a:buChar char="■"/>
              <a:defRPr sz="1600">
                <a:solidFill>
                  <a:srgbClr val="434343"/>
                </a:solidFill>
                <a:latin typeface="Oswald Light"/>
                <a:ea typeface="Oswald Light"/>
                <a:cs typeface="Oswald Light"/>
                <a:sym typeface="Oswald Light"/>
              </a:defRPr>
            </a:lvl3pPr>
            <a:lvl4pPr indent="-330200" lvl="3" marL="1828800">
              <a:spcBef>
                <a:spcPts val="1600"/>
              </a:spcBef>
              <a:spcAft>
                <a:spcPts val="0"/>
              </a:spcAft>
              <a:buClr>
                <a:srgbClr val="434343"/>
              </a:buClr>
              <a:buSzPts val="1600"/>
              <a:buFont typeface="Oswald Light"/>
              <a:buChar char="●"/>
              <a:defRPr sz="1600">
                <a:solidFill>
                  <a:srgbClr val="434343"/>
                </a:solidFill>
                <a:latin typeface="Oswald Light"/>
                <a:ea typeface="Oswald Light"/>
                <a:cs typeface="Oswald Light"/>
                <a:sym typeface="Oswald Light"/>
              </a:defRPr>
            </a:lvl4pPr>
            <a:lvl5pPr indent="-330200" lvl="4" marL="2286000">
              <a:spcBef>
                <a:spcPts val="1600"/>
              </a:spcBef>
              <a:spcAft>
                <a:spcPts val="0"/>
              </a:spcAft>
              <a:buClr>
                <a:srgbClr val="434343"/>
              </a:buClr>
              <a:buSzPts val="1600"/>
              <a:buFont typeface="Oswald Light"/>
              <a:buChar char="○"/>
              <a:defRPr sz="1600">
                <a:solidFill>
                  <a:srgbClr val="434343"/>
                </a:solidFill>
                <a:latin typeface="Oswald Light"/>
                <a:ea typeface="Oswald Light"/>
                <a:cs typeface="Oswald Light"/>
                <a:sym typeface="Oswald Light"/>
              </a:defRPr>
            </a:lvl5pPr>
            <a:lvl6pPr indent="-330200" lvl="5" marL="2743200">
              <a:spcBef>
                <a:spcPts val="1600"/>
              </a:spcBef>
              <a:spcAft>
                <a:spcPts val="0"/>
              </a:spcAft>
              <a:buClr>
                <a:srgbClr val="434343"/>
              </a:buClr>
              <a:buSzPts val="1600"/>
              <a:buFont typeface="Oswald Light"/>
              <a:buChar char="■"/>
              <a:defRPr sz="1600">
                <a:solidFill>
                  <a:srgbClr val="434343"/>
                </a:solidFill>
                <a:latin typeface="Oswald Light"/>
                <a:ea typeface="Oswald Light"/>
                <a:cs typeface="Oswald Light"/>
                <a:sym typeface="Oswald Light"/>
              </a:defRPr>
            </a:lvl6pPr>
            <a:lvl7pPr indent="-330200" lvl="6" marL="3200400">
              <a:spcBef>
                <a:spcPts val="1600"/>
              </a:spcBef>
              <a:spcAft>
                <a:spcPts val="0"/>
              </a:spcAft>
              <a:buClr>
                <a:srgbClr val="434343"/>
              </a:buClr>
              <a:buSzPts val="1600"/>
              <a:buFont typeface="Oswald Light"/>
              <a:buChar char="●"/>
              <a:defRPr sz="1600">
                <a:solidFill>
                  <a:srgbClr val="434343"/>
                </a:solidFill>
                <a:latin typeface="Oswald Light"/>
                <a:ea typeface="Oswald Light"/>
                <a:cs typeface="Oswald Light"/>
                <a:sym typeface="Oswald Light"/>
              </a:defRPr>
            </a:lvl7pPr>
            <a:lvl8pPr indent="-330200" lvl="7" marL="3657600">
              <a:spcBef>
                <a:spcPts val="1600"/>
              </a:spcBef>
              <a:spcAft>
                <a:spcPts val="0"/>
              </a:spcAft>
              <a:buClr>
                <a:srgbClr val="434343"/>
              </a:buClr>
              <a:buSzPts val="1600"/>
              <a:buFont typeface="Oswald Light"/>
              <a:buChar char="○"/>
              <a:defRPr sz="1600">
                <a:solidFill>
                  <a:srgbClr val="434343"/>
                </a:solidFill>
                <a:latin typeface="Oswald Light"/>
                <a:ea typeface="Oswald Light"/>
                <a:cs typeface="Oswald Light"/>
                <a:sym typeface="Oswald Light"/>
              </a:defRPr>
            </a:lvl8pPr>
            <a:lvl9pPr indent="-330200" lvl="8" marL="4114800">
              <a:spcBef>
                <a:spcPts val="1600"/>
              </a:spcBef>
              <a:spcAft>
                <a:spcPts val="1600"/>
              </a:spcAft>
              <a:buClr>
                <a:srgbClr val="434343"/>
              </a:buClr>
              <a:buSzPts val="1600"/>
              <a:buFont typeface="Oswald Light"/>
              <a:buChar char="■"/>
              <a:defRPr sz="1600">
                <a:solidFill>
                  <a:srgbClr val="434343"/>
                </a:solidFill>
                <a:latin typeface="Oswald Light"/>
                <a:ea typeface="Oswald Light"/>
                <a:cs typeface="Oswald Light"/>
                <a:sym typeface="Oswald Light"/>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0.jpg"/><Relationship Id="rId4" Type="http://schemas.openxmlformats.org/officeDocument/2006/relationships/hyperlink" Target="https://sideburn.ca/the-event/policies/flame-effects-and-fire-art/"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8.jp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sideburn.ca/participate/art/" TargetMode="External"/><Relationship Id="rId4" Type="http://schemas.openxmlformats.org/officeDocument/2006/relationships/hyperlink" Target="https://docs.google.com/spreadsheets/d/1CNHGw1QsQ7khhcGkzVClxVYq4AFRWtys/edit?usp=sharing&amp;ouid=114530506482599680598&amp;rtpof=true&amp;sd=true" TargetMode="External"/><Relationship Id="rId5" Type="http://schemas.openxmlformats.org/officeDocument/2006/relationships/hyperlink" Target="https://sideburn.ca/the-event/policies/flame-effects-and-fire-ar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mailto:art@sideburn.ca" TargetMode="External"/><Relationship Id="rId4" Type="http://schemas.openxmlformats.org/officeDocument/2006/relationships/hyperlink" Target="mailto:fast@sideburn.c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569378" y="-588225"/>
            <a:ext cx="10713375" cy="7140475"/>
          </a:xfrm>
          <a:prstGeom prst="rect">
            <a:avLst/>
          </a:prstGeom>
          <a:noFill/>
          <a:ln>
            <a:noFill/>
          </a:ln>
        </p:spPr>
      </p:pic>
      <p:pic>
        <p:nvPicPr>
          <p:cNvPr id="55" name="Google Shape;55;p13"/>
          <p:cNvPicPr preferRelativeResize="0"/>
          <p:nvPr/>
        </p:nvPicPr>
        <p:blipFill>
          <a:blip r:embed="rId4">
            <a:alphaModFix/>
          </a:blip>
          <a:stretch>
            <a:fillRect/>
          </a:stretch>
        </p:blipFill>
        <p:spPr>
          <a:xfrm>
            <a:off x="149275" y="126300"/>
            <a:ext cx="2168724" cy="790925"/>
          </a:xfrm>
          <a:prstGeom prst="rect">
            <a:avLst/>
          </a:prstGeom>
          <a:noFill/>
          <a:ln>
            <a:noFill/>
          </a:ln>
        </p:spPr>
      </p:pic>
      <p:sp>
        <p:nvSpPr>
          <p:cNvPr id="56" name="Google Shape;56;p13"/>
          <p:cNvSpPr/>
          <p:nvPr/>
        </p:nvSpPr>
        <p:spPr>
          <a:xfrm>
            <a:off x="0" y="3143250"/>
            <a:ext cx="9144000" cy="2000100"/>
          </a:xfrm>
          <a:prstGeom prst="rect">
            <a:avLst/>
          </a:prstGeom>
          <a:gradFill>
            <a:gsLst>
              <a:gs pos="0">
                <a:srgbClr val="FFFFFF">
                  <a:alpha val="20000"/>
                </a:srgbClr>
              </a:gs>
              <a:gs pos="100000">
                <a:srgbClr val="5E4BCE"/>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 name="Google Shape;57;p13"/>
          <p:cNvSpPr txBox="1"/>
          <p:nvPr/>
        </p:nvSpPr>
        <p:spPr>
          <a:xfrm>
            <a:off x="272900" y="3235475"/>
            <a:ext cx="60258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3400">
                <a:solidFill>
                  <a:schemeClr val="lt1"/>
                </a:solidFill>
                <a:latin typeface="Oswald"/>
                <a:ea typeface="Oswald"/>
                <a:cs typeface="Oswald"/>
                <a:sym typeface="Oswald"/>
              </a:rPr>
              <a:t>Art Grant Info Session</a:t>
            </a:r>
            <a:endParaRPr b="1" sz="3400">
              <a:solidFill>
                <a:schemeClr val="accent4"/>
              </a:solidFill>
              <a:latin typeface="Oswald"/>
              <a:ea typeface="Oswald"/>
              <a:cs typeface="Oswald"/>
              <a:sym typeface="Oswald"/>
            </a:endParaRPr>
          </a:p>
          <a:p>
            <a:pPr indent="0" lvl="0" marL="0" rtl="0" algn="l">
              <a:spcBef>
                <a:spcPts val="0"/>
              </a:spcBef>
              <a:spcAft>
                <a:spcPts val="0"/>
              </a:spcAft>
              <a:buClr>
                <a:schemeClr val="dk1"/>
              </a:buClr>
              <a:buSzPts val="1100"/>
              <a:buFont typeface="Arial"/>
              <a:buNone/>
            </a:pPr>
            <a:r>
              <a:t/>
            </a:r>
            <a:endParaRPr b="1" sz="3400">
              <a:solidFill>
                <a:schemeClr val="accent4"/>
              </a:solidFill>
              <a:latin typeface="Oswald"/>
              <a:ea typeface="Oswald"/>
              <a:cs typeface="Oswald"/>
              <a:sym typeface="Oswald"/>
            </a:endParaRPr>
          </a:p>
          <a:p>
            <a:pPr indent="0" lvl="0" marL="0" rtl="0" algn="l">
              <a:spcBef>
                <a:spcPts val="0"/>
              </a:spcBef>
              <a:spcAft>
                <a:spcPts val="0"/>
              </a:spcAft>
              <a:buClr>
                <a:schemeClr val="dk1"/>
              </a:buClr>
              <a:buSzPts val="1100"/>
              <a:buFont typeface="Arial"/>
              <a:buNone/>
            </a:pPr>
            <a:r>
              <a:rPr b="1" lang="en" sz="3400">
                <a:solidFill>
                  <a:schemeClr val="accent4"/>
                </a:solidFill>
                <a:latin typeface="Oswald"/>
                <a:ea typeface="Oswald"/>
                <a:cs typeface="Oswald"/>
                <a:sym typeface="Oswald"/>
              </a:rPr>
              <a:t>2026 Information Session</a:t>
            </a:r>
            <a:endParaRPr b="1" sz="3400">
              <a:solidFill>
                <a:schemeClr val="accent4"/>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2"/>
          <p:cNvPicPr preferRelativeResize="0"/>
          <p:nvPr/>
        </p:nvPicPr>
        <p:blipFill>
          <a:blip r:embed="rId3">
            <a:alphaModFix/>
          </a:blip>
          <a:stretch>
            <a:fillRect/>
          </a:stretch>
        </p:blipFill>
        <p:spPr>
          <a:xfrm>
            <a:off x="5852349" y="2926475"/>
            <a:ext cx="3119852" cy="2079400"/>
          </a:xfrm>
          <a:prstGeom prst="rect">
            <a:avLst/>
          </a:prstGeom>
          <a:noFill/>
          <a:ln>
            <a:noFill/>
          </a:ln>
        </p:spPr>
      </p:pic>
      <p:sp>
        <p:nvSpPr>
          <p:cNvPr id="131" name="Google Shape;131;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Creators Grant &amp; Fire Art Creators Grant</a:t>
            </a:r>
            <a:endParaRPr/>
          </a:p>
        </p:txBody>
      </p:sp>
      <p:pic>
        <p:nvPicPr>
          <p:cNvPr id="132" name="Google Shape;132;p22"/>
          <p:cNvPicPr preferRelativeResize="0"/>
          <p:nvPr/>
        </p:nvPicPr>
        <p:blipFill>
          <a:blip r:embed="rId4">
            <a:alphaModFix/>
          </a:blip>
          <a:stretch>
            <a:fillRect/>
          </a:stretch>
        </p:blipFill>
        <p:spPr>
          <a:xfrm>
            <a:off x="4544850" y="1140575"/>
            <a:ext cx="3366948" cy="2244074"/>
          </a:xfrm>
          <a:prstGeom prst="rect">
            <a:avLst/>
          </a:prstGeom>
          <a:noFill/>
          <a:ln>
            <a:noFill/>
          </a:ln>
        </p:spPr>
      </p:pic>
      <p:sp>
        <p:nvSpPr>
          <p:cNvPr id="133" name="Google Shape;133;p22"/>
          <p:cNvSpPr txBox="1"/>
          <p:nvPr/>
        </p:nvSpPr>
        <p:spPr>
          <a:xfrm>
            <a:off x="162575" y="1256325"/>
            <a:ext cx="4064700" cy="33294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Font typeface="Oswald Light"/>
              <a:buChar char="-"/>
            </a:pPr>
            <a:r>
              <a:rPr lang="en" sz="1800">
                <a:solidFill>
                  <a:schemeClr val="dk1"/>
                </a:solidFill>
                <a:latin typeface="Oswald Light"/>
                <a:ea typeface="Oswald Light"/>
                <a:cs typeface="Oswald Light"/>
                <a:sym typeface="Oswald Light"/>
              </a:rPr>
              <a:t>Intended to help you make something new!</a:t>
            </a:r>
            <a:endParaRPr sz="1800">
              <a:solidFill>
                <a:schemeClr val="dk1"/>
              </a:solidFill>
              <a:latin typeface="Oswald Light"/>
              <a:ea typeface="Oswald Light"/>
              <a:cs typeface="Oswald Light"/>
              <a:sym typeface="Oswald Light"/>
            </a:endParaRPr>
          </a:p>
          <a:p>
            <a:pPr indent="-342900" lvl="0" marL="457200" rtl="0" algn="l">
              <a:lnSpc>
                <a:spcPct val="115000"/>
              </a:lnSpc>
              <a:spcBef>
                <a:spcPts val="0"/>
              </a:spcBef>
              <a:spcAft>
                <a:spcPts val="0"/>
              </a:spcAft>
              <a:buClr>
                <a:schemeClr val="dk1"/>
              </a:buClr>
              <a:buSzPts val="1800"/>
              <a:buFont typeface="Oswald Light"/>
              <a:buChar char="-"/>
            </a:pPr>
            <a:r>
              <a:rPr lang="en" sz="1800">
                <a:solidFill>
                  <a:schemeClr val="dk1"/>
                </a:solidFill>
                <a:latin typeface="Oswald Light"/>
                <a:ea typeface="Oswald Light"/>
                <a:cs typeface="Oswald Light"/>
                <a:sym typeface="Oswald Light"/>
              </a:rPr>
              <a:t>Apply for up to $1,200</a:t>
            </a:r>
            <a:endParaRPr sz="1800">
              <a:solidFill>
                <a:schemeClr val="dk1"/>
              </a:solidFill>
              <a:latin typeface="Oswald Light"/>
              <a:ea typeface="Oswald Light"/>
              <a:cs typeface="Oswald Light"/>
              <a:sym typeface="Oswald Light"/>
            </a:endParaRPr>
          </a:p>
          <a:p>
            <a:pPr indent="-342900" lvl="0" marL="457200" rtl="0" algn="l">
              <a:lnSpc>
                <a:spcPct val="115000"/>
              </a:lnSpc>
              <a:spcBef>
                <a:spcPts val="0"/>
              </a:spcBef>
              <a:spcAft>
                <a:spcPts val="0"/>
              </a:spcAft>
              <a:buClr>
                <a:schemeClr val="dk1"/>
              </a:buClr>
              <a:buSzPts val="1800"/>
              <a:buFont typeface="Oswald Light"/>
              <a:buChar char="-"/>
            </a:pPr>
            <a:r>
              <a:rPr lang="en" sz="1800">
                <a:solidFill>
                  <a:schemeClr val="dk1"/>
                </a:solidFill>
                <a:latin typeface="Oswald Light"/>
                <a:ea typeface="Oswald Light"/>
                <a:cs typeface="Oswald Light"/>
                <a:sym typeface="Oswald Light"/>
              </a:rPr>
              <a:t>Since 2025 we have a specific Fire Art Creators category</a:t>
            </a:r>
            <a:endParaRPr sz="1800">
              <a:solidFill>
                <a:schemeClr val="dk1"/>
              </a:solidFill>
              <a:latin typeface="Oswald Light"/>
              <a:ea typeface="Oswald Light"/>
              <a:cs typeface="Oswald Light"/>
              <a:sym typeface="Oswald Light"/>
            </a:endParaRPr>
          </a:p>
          <a:p>
            <a:pPr indent="-342900" lvl="0" marL="457200" rtl="0" algn="l">
              <a:lnSpc>
                <a:spcPct val="115000"/>
              </a:lnSpc>
              <a:spcBef>
                <a:spcPts val="0"/>
              </a:spcBef>
              <a:spcAft>
                <a:spcPts val="0"/>
              </a:spcAft>
              <a:buClr>
                <a:schemeClr val="dk1"/>
              </a:buClr>
              <a:buSzPts val="1800"/>
              <a:buFont typeface="Oswald Light"/>
              <a:buChar char="-"/>
            </a:pPr>
            <a:r>
              <a:rPr lang="en" sz="1800">
                <a:solidFill>
                  <a:schemeClr val="dk1"/>
                </a:solidFill>
                <a:latin typeface="Oswald Light"/>
                <a:ea typeface="Oswald Light"/>
                <a:cs typeface="Oswald Light"/>
                <a:sym typeface="Oswald Light"/>
              </a:rPr>
              <a:t>Submissions to this category will have the opportunity to talk with our FAST team after their application, if needed</a:t>
            </a:r>
            <a:endParaRPr sz="1800">
              <a:solidFill>
                <a:schemeClr val="dk1"/>
              </a:solidFill>
              <a:latin typeface="Oswald Light"/>
              <a:ea typeface="Oswald Light"/>
              <a:cs typeface="Oswald Light"/>
              <a:sym typeface="Oswald Light"/>
            </a:endParaRPr>
          </a:p>
          <a:p>
            <a:pPr indent="-342900" lvl="0" marL="457200" rtl="0" algn="l">
              <a:lnSpc>
                <a:spcPct val="115000"/>
              </a:lnSpc>
              <a:spcBef>
                <a:spcPts val="0"/>
              </a:spcBef>
              <a:spcAft>
                <a:spcPts val="0"/>
              </a:spcAft>
              <a:buClr>
                <a:schemeClr val="dk1"/>
              </a:buClr>
              <a:buSzPts val="1800"/>
              <a:buFont typeface="Oswald Light"/>
              <a:buChar char="-"/>
            </a:pPr>
            <a:r>
              <a:rPr lang="en" sz="1800">
                <a:solidFill>
                  <a:schemeClr val="dk1"/>
                </a:solidFill>
                <a:latin typeface="Oswald Light"/>
                <a:ea typeface="Oswald Light"/>
                <a:cs typeface="Oswald Light"/>
                <a:sym typeface="Oswald Light"/>
              </a:rPr>
              <a:t>If your project will cost more than $1,200, you should include a plan for funding the budgetary shortfall</a:t>
            </a:r>
            <a:endParaRPr sz="1800">
              <a:solidFill>
                <a:schemeClr val="dk1"/>
              </a:solidFill>
              <a:latin typeface="Oswald Light"/>
              <a:ea typeface="Oswald Light"/>
              <a:cs typeface="Oswald Light"/>
              <a:sym typeface="Oswald Light"/>
            </a:endParaRPr>
          </a:p>
        </p:txBody>
      </p:sp>
      <p:sp>
        <p:nvSpPr>
          <p:cNvPr id="134" name="Google Shape;134;p22"/>
          <p:cNvSpPr txBox="1"/>
          <p:nvPr/>
        </p:nvSpPr>
        <p:spPr>
          <a:xfrm>
            <a:off x="7759600" y="4822875"/>
            <a:ext cx="1212600" cy="183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800">
                <a:solidFill>
                  <a:srgbClr val="B7B7B7"/>
                </a:solidFill>
              </a:rPr>
              <a:t>© captured by CARO</a:t>
            </a:r>
            <a:endParaRPr sz="800">
              <a:solidFill>
                <a:srgbClr val="B7B7B7"/>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3"/>
          <p:cNvSpPr txBox="1"/>
          <p:nvPr>
            <p:ph type="title"/>
          </p:nvPr>
        </p:nvSpPr>
        <p:spPr>
          <a:xfrm>
            <a:off x="311700" y="341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Micro Grants</a:t>
            </a:r>
            <a:endParaRPr/>
          </a:p>
        </p:txBody>
      </p:sp>
      <p:sp>
        <p:nvSpPr>
          <p:cNvPr id="140" name="Google Shape;140;p23"/>
          <p:cNvSpPr txBox="1"/>
          <p:nvPr>
            <p:ph idx="1" type="body"/>
          </p:nvPr>
        </p:nvSpPr>
        <p:spPr>
          <a:xfrm>
            <a:off x="311700" y="1152475"/>
            <a:ext cx="3246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-up to $150</a:t>
            </a:r>
            <a:endParaRPr sz="1800">
              <a:solidFill>
                <a:schemeClr val="dk1"/>
              </a:solidFill>
            </a:endParaRPr>
          </a:p>
          <a:p>
            <a:pPr indent="0" lvl="0" marL="0" rtl="0" algn="l">
              <a:spcBef>
                <a:spcPts val="1600"/>
              </a:spcBef>
              <a:spcAft>
                <a:spcPts val="0"/>
              </a:spcAft>
              <a:buNone/>
            </a:pPr>
            <a:r>
              <a:rPr lang="en" sz="1800">
                <a:solidFill>
                  <a:schemeClr val="dk1"/>
                </a:solidFill>
              </a:rPr>
              <a:t>-intended to fund inexpensive things that add, whimsy, magic, fun, and </a:t>
            </a:r>
            <a:r>
              <a:rPr lang="en" sz="1800">
                <a:solidFill>
                  <a:schemeClr val="dk1"/>
                </a:solidFill>
              </a:rPr>
              <a:t>curiosity</a:t>
            </a:r>
            <a:endParaRPr sz="1800">
              <a:solidFill>
                <a:schemeClr val="dk1"/>
              </a:solidFill>
            </a:endParaRPr>
          </a:p>
          <a:p>
            <a:pPr indent="0" lvl="0" marL="0" rtl="0" algn="l">
              <a:spcBef>
                <a:spcPts val="1600"/>
              </a:spcBef>
              <a:spcAft>
                <a:spcPts val="0"/>
              </a:spcAft>
              <a:buNone/>
            </a:pPr>
            <a:r>
              <a:rPr lang="en" sz="1800">
                <a:solidFill>
                  <a:schemeClr val="dk1"/>
                </a:solidFill>
              </a:rPr>
              <a:t>-great for: workshop supplies, small installations, kids projects</a:t>
            </a:r>
            <a:endParaRPr sz="1800">
              <a:solidFill>
                <a:schemeClr val="dk1"/>
              </a:solidFill>
            </a:endParaRPr>
          </a:p>
          <a:p>
            <a:pPr indent="0" lvl="0" marL="0" rtl="0" algn="l">
              <a:spcBef>
                <a:spcPts val="1600"/>
              </a:spcBef>
              <a:spcAft>
                <a:spcPts val="1600"/>
              </a:spcAft>
              <a:buNone/>
            </a:pPr>
            <a:r>
              <a:rPr lang="en" sz="1800">
                <a:solidFill>
                  <a:schemeClr val="dk1"/>
                </a:solidFill>
              </a:rPr>
              <a:t>-need a </a:t>
            </a:r>
            <a:r>
              <a:rPr lang="en" sz="1800">
                <a:solidFill>
                  <a:schemeClr val="dk1"/>
                </a:solidFill>
              </a:rPr>
              <a:t>location</a:t>
            </a:r>
            <a:r>
              <a:rPr lang="en" sz="1800">
                <a:solidFill>
                  <a:schemeClr val="dk1"/>
                </a:solidFill>
              </a:rPr>
              <a:t> for a workshop? Consider Centre Camp , or teaming up with a theme camp to host your workshop</a:t>
            </a:r>
            <a:endParaRPr sz="1800">
              <a:solidFill>
                <a:schemeClr val="dk1"/>
              </a:solidFill>
            </a:endParaRPr>
          </a:p>
        </p:txBody>
      </p:sp>
      <p:pic>
        <p:nvPicPr>
          <p:cNvPr id="141" name="Google Shape;141;p23"/>
          <p:cNvPicPr preferRelativeResize="0"/>
          <p:nvPr/>
        </p:nvPicPr>
        <p:blipFill>
          <a:blip r:embed="rId3">
            <a:alphaModFix/>
          </a:blip>
          <a:stretch>
            <a:fillRect/>
          </a:stretch>
        </p:blipFill>
        <p:spPr>
          <a:xfrm>
            <a:off x="3557729" y="914400"/>
            <a:ext cx="5384468" cy="3416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4"/>
          <p:cNvSpPr txBox="1"/>
          <p:nvPr>
            <p:ph type="title"/>
          </p:nvPr>
        </p:nvSpPr>
        <p:spPr>
          <a:xfrm>
            <a:off x="311700" y="341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Legacy Grants</a:t>
            </a:r>
            <a:endParaRPr/>
          </a:p>
        </p:txBody>
      </p:sp>
      <p:sp>
        <p:nvSpPr>
          <p:cNvPr id="147" name="Google Shape;147;p24"/>
          <p:cNvSpPr txBox="1"/>
          <p:nvPr>
            <p:ph idx="1" type="body"/>
          </p:nvPr>
        </p:nvSpPr>
        <p:spPr>
          <a:xfrm>
            <a:off x="0" y="1152475"/>
            <a:ext cx="3547200" cy="3858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sz="1800">
                <a:solidFill>
                  <a:schemeClr val="dk1"/>
                </a:solidFill>
              </a:rPr>
              <a:t>Intended to help fund the repair, refurbishment, improvement and/or expansion of existing art projects</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Apply for up to $700</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Show us in your budget/project description how you’ll make up for any expenses not covered by the grant (ex. By fundraising, other grants, theme camp dues, personal investment…)</a:t>
            </a:r>
            <a:endParaRPr sz="1800">
              <a:solidFill>
                <a:schemeClr val="dk1"/>
              </a:solidFill>
            </a:endParaRPr>
          </a:p>
        </p:txBody>
      </p:sp>
      <p:pic>
        <p:nvPicPr>
          <p:cNvPr id="148" name="Google Shape;148;p24"/>
          <p:cNvPicPr preferRelativeResize="0"/>
          <p:nvPr/>
        </p:nvPicPr>
        <p:blipFill>
          <a:blip r:embed="rId3">
            <a:alphaModFix/>
          </a:blip>
          <a:stretch>
            <a:fillRect/>
          </a:stretch>
        </p:blipFill>
        <p:spPr>
          <a:xfrm>
            <a:off x="3759529" y="1152474"/>
            <a:ext cx="5384468" cy="3416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we do &amp; don’t fund</a:t>
            </a:r>
            <a:endParaRPr/>
          </a:p>
        </p:txBody>
      </p:sp>
      <p:sp>
        <p:nvSpPr>
          <p:cNvPr id="154" name="Google Shape;154;p25"/>
          <p:cNvSpPr txBox="1"/>
          <p:nvPr>
            <p:ph idx="1" type="body"/>
          </p:nvPr>
        </p:nvSpPr>
        <p:spPr>
          <a:xfrm>
            <a:off x="311700" y="1017725"/>
            <a:ext cx="5672100" cy="355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chemeClr val="dk1"/>
                </a:solidFill>
                <a:latin typeface="Arial"/>
                <a:ea typeface="Arial"/>
                <a:cs typeface="Arial"/>
                <a:sym typeface="Arial"/>
              </a:rPr>
              <a:t>What can an Art Grant pay for? </a:t>
            </a:r>
            <a:endParaRPr b="1" sz="1400">
              <a:solidFill>
                <a:schemeClr val="dk1"/>
              </a:solidFill>
              <a:latin typeface="Arial"/>
              <a:ea typeface="Arial"/>
              <a:cs typeface="Arial"/>
              <a:sym typeface="Arial"/>
            </a:endParaRPr>
          </a:p>
          <a:p>
            <a:pPr indent="0" lvl="0" marL="0" rtl="0" algn="l">
              <a:spcBef>
                <a:spcPts val="0"/>
              </a:spcBef>
              <a:spcAft>
                <a:spcPts val="0"/>
              </a:spcAft>
              <a:buNone/>
            </a:pPr>
            <a:br>
              <a:rPr lang="en" sz="1400">
                <a:solidFill>
                  <a:schemeClr val="dk1"/>
                </a:solidFill>
                <a:latin typeface="Arial"/>
                <a:ea typeface="Arial"/>
                <a:cs typeface="Arial"/>
                <a:sym typeface="Arial"/>
              </a:rPr>
            </a:br>
            <a:r>
              <a:rPr lang="en" sz="1400">
                <a:solidFill>
                  <a:schemeClr val="dk1"/>
                </a:solidFill>
                <a:latin typeface="Arial"/>
                <a:ea typeface="Arial"/>
                <a:cs typeface="Arial"/>
                <a:sym typeface="Arial"/>
              </a:rPr>
              <a:t>An Art Grant is primarily intended to subsidize fabrication costs for your project to appear at SideBurn. You can pay for construction materials like wood, hardware, paint and metal. You can also pay for electronic components like LED strips, transistors, control boards and Arduinos. Fuel for generators or fire arts can also be paid for with your grant.</a:t>
            </a:r>
            <a:endParaRPr sz="1400">
              <a:solidFill>
                <a:schemeClr val="dk1"/>
              </a:solidFill>
              <a:latin typeface="Arial"/>
              <a:ea typeface="Arial"/>
              <a:cs typeface="Arial"/>
              <a:sym typeface="Arial"/>
            </a:endParaRPr>
          </a:p>
          <a:p>
            <a:pPr indent="0" lvl="0" marL="0" rtl="0" algn="l">
              <a:spcBef>
                <a:spcPts val="0"/>
              </a:spcBef>
              <a:spcAft>
                <a:spcPts val="0"/>
              </a:spcAft>
              <a:buNone/>
            </a:pPr>
            <a:r>
              <a:t/>
            </a:r>
            <a:endParaRPr sz="1400">
              <a:solidFill>
                <a:schemeClr val="dk1"/>
              </a:solidFill>
              <a:latin typeface="Arial"/>
              <a:ea typeface="Arial"/>
              <a:cs typeface="Arial"/>
              <a:sym typeface="Arial"/>
            </a:endParaRPr>
          </a:p>
          <a:p>
            <a:pPr indent="0" lvl="0" marL="0" rtl="0" algn="l">
              <a:spcBef>
                <a:spcPts val="0"/>
              </a:spcBef>
              <a:spcAft>
                <a:spcPts val="0"/>
              </a:spcAft>
              <a:buNone/>
            </a:pPr>
            <a:r>
              <a:rPr b="1" lang="en" sz="1400">
                <a:solidFill>
                  <a:schemeClr val="dk1"/>
                </a:solidFill>
                <a:highlight>
                  <a:schemeClr val="accent1"/>
                </a:highlight>
                <a:latin typeface="Arial"/>
                <a:ea typeface="Arial"/>
                <a:cs typeface="Arial"/>
                <a:sym typeface="Arial"/>
              </a:rPr>
              <a:t>Keep your receipts!</a:t>
            </a:r>
            <a:endParaRPr b="1" sz="1400">
              <a:solidFill>
                <a:schemeClr val="dk1"/>
              </a:solidFill>
              <a:highlight>
                <a:schemeClr val="accent1"/>
              </a:highlight>
              <a:latin typeface="Arial"/>
              <a:ea typeface="Arial"/>
              <a:cs typeface="Arial"/>
              <a:sym typeface="Arial"/>
            </a:endParaRPr>
          </a:p>
          <a:p>
            <a:pPr indent="0" lvl="0" marL="0" rtl="0" algn="l">
              <a:spcBef>
                <a:spcPts val="0"/>
              </a:spcBef>
              <a:spcAft>
                <a:spcPts val="0"/>
              </a:spcAft>
              <a:buNone/>
            </a:pPr>
            <a:r>
              <a:t/>
            </a:r>
            <a:endParaRPr sz="1400">
              <a:solidFill>
                <a:schemeClr val="dk1"/>
              </a:solidFill>
              <a:latin typeface="Arial"/>
              <a:ea typeface="Arial"/>
              <a:cs typeface="Arial"/>
              <a:sym typeface="Arial"/>
            </a:endParaRPr>
          </a:p>
          <a:p>
            <a:pPr indent="0" lvl="0" marL="0" rtl="0" algn="l">
              <a:spcBef>
                <a:spcPts val="0"/>
              </a:spcBef>
              <a:spcAft>
                <a:spcPts val="0"/>
              </a:spcAft>
              <a:buNone/>
            </a:pPr>
            <a:r>
              <a:rPr b="1" lang="en" sz="1400">
                <a:solidFill>
                  <a:schemeClr val="dk1"/>
                </a:solidFill>
                <a:latin typeface="Arial"/>
                <a:ea typeface="Arial"/>
                <a:cs typeface="Arial"/>
                <a:sym typeface="Arial"/>
              </a:rPr>
              <a:t>What we DON’T fund:</a:t>
            </a:r>
            <a:endParaRPr sz="1400">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Firewood</a:t>
            </a:r>
            <a:endParaRPr sz="1400">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New supplies for performers (ex. Fire fans, DJ equipment)</a:t>
            </a:r>
            <a:endParaRPr sz="1400">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Your ticket; your personal transportation costs</a:t>
            </a:r>
            <a:endParaRPr sz="1400">
              <a:solidFill>
                <a:schemeClr val="dk1"/>
              </a:solidFill>
              <a:latin typeface="Arial"/>
              <a:ea typeface="Arial"/>
              <a:cs typeface="Arial"/>
              <a:sym typeface="Arial"/>
            </a:endParaRPr>
          </a:p>
        </p:txBody>
      </p:sp>
      <p:pic>
        <p:nvPicPr>
          <p:cNvPr id="155" name="Google Shape;155;p25" title="DSD_4520.jpg"/>
          <p:cNvPicPr preferRelativeResize="0"/>
          <p:nvPr/>
        </p:nvPicPr>
        <p:blipFill>
          <a:blip r:embed="rId3">
            <a:alphaModFix/>
          </a:blip>
          <a:stretch>
            <a:fillRect/>
          </a:stretch>
        </p:blipFill>
        <p:spPr>
          <a:xfrm>
            <a:off x="6170250" y="661263"/>
            <a:ext cx="2550426" cy="38209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6"/>
          <p:cNvSpPr txBox="1"/>
          <p:nvPr>
            <p:ph type="title"/>
          </p:nvPr>
        </p:nvSpPr>
        <p:spPr>
          <a:xfrm>
            <a:off x="311700" y="341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Theme Camp vs Art Grants</a:t>
            </a:r>
            <a:endParaRPr/>
          </a:p>
        </p:txBody>
      </p:sp>
      <p:sp>
        <p:nvSpPr>
          <p:cNvPr id="161" name="Google Shape;161;p26"/>
          <p:cNvSpPr txBox="1"/>
          <p:nvPr>
            <p:ph idx="1" type="body"/>
          </p:nvPr>
        </p:nvSpPr>
        <p:spPr>
          <a:xfrm>
            <a:off x="5631250" y="2261375"/>
            <a:ext cx="2738700" cy="2322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800">
                <a:solidFill>
                  <a:schemeClr val="dk1"/>
                </a:solidFill>
              </a:rPr>
              <a:t>What should be a theme camp grant rather than an art grant?</a:t>
            </a:r>
            <a:endParaRPr sz="1800">
              <a:solidFill>
                <a:schemeClr val="dk1"/>
              </a:solidFill>
            </a:endParaRPr>
          </a:p>
        </p:txBody>
      </p:sp>
      <p:pic>
        <p:nvPicPr>
          <p:cNvPr id="162" name="Google Shape;162;p26"/>
          <p:cNvPicPr preferRelativeResize="0"/>
          <p:nvPr/>
        </p:nvPicPr>
        <p:blipFill>
          <a:blip r:embed="rId3">
            <a:alphaModFix/>
          </a:blip>
          <a:stretch>
            <a:fillRect/>
          </a:stretch>
        </p:blipFill>
        <p:spPr>
          <a:xfrm>
            <a:off x="193473" y="1244850"/>
            <a:ext cx="5139948" cy="32612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7"/>
          <p:cNvSpPr txBox="1"/>
          <p:nvPr>
            <p:ph type="title"/>
          </p:nvPr>
        </p:nvSpPr>
        <p:spPr>
          <a:xfrm>
            <a:off x="412525" y="253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Supporting Documents: Budget, Renderings/Diagrams</a:t>
            </a:r>
            <a:endParaRPr/>
          </a:p>
        </p:txBody>
      </p:sp>
      <p:sp>
        <p:nvSpPr>
          <p:cNvPr id="168" name="Google Shape;168;p27"/>
          <p:cNvSpPr txBox="1"/>
          <p:nvPr>
            <p:ph idx="1" type="body"/>
          </p:nvPr>
        </p:nvSpPr>
        <p:spPr>
          <a:xfrm>
            <a:off x="341600" y="914400"/>
            <a:ext cx="3912900" cy="3534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sz="1800">
                <a:solidFill>
                  <a:schemeClr val="dk1"/>
                </a:solidFill>
              </a:rPr>
              <a:t>All grant applications should include at least one image: a sketch, hand drawn rendering, or computer generated renderings are all acceptable</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All projects should include a budget - a list of materials and anticipated costs, transportation expenses, and any equipment rental or workshop expenses</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Submissions involving FIRE should include a fuel storage plan, and </a:t>
            </a:r>
            <a:r>
              <a:rPr lang="en" sz="1800">
                <a:solidFill>
                  <a:schemeClr val="dk1"/>
                </a:solidFill>
              </a:rPr>
              <a:t>operational</a:t>
            </a:r>
            <a:r>
              <a:rPr lang="en" sz="1800">
                <a:solidFill>
                  <a:schemeClr val="dk1"/>
                </a:solidFill>
              </a:rPr>
              <a:t> </a:t>
            </a:r>
            <a:r>
              <a:rPr lang="en" sz="1800">
                <a:solidFill>
                  <a:schemeClr val="dk1"/>
                </a:solidFill>
              </a:rPr>
              <a:t>safety</a:t>
            </a:r>
            <a:r>
              <a:rPr lang="en" sz="1800">
                <a:solidFill>
                  <a:schemeClr val="dk1"/>
                </a:solidFill>
              </a:rPr>
              <a:t> plan</a:t>
            </a:r>
            <a:endParaRPr sz="1800">
              <a:solidFill>
                <a:schemeClr val="dk1"/>
              </a:solidFill>
            </a:endParaRPr>
          </a:p>
          <a:p>
            <a:pPr indent="0" lvl="0" marL="457200" rtl="0" algn="l">
              <a:lnSpc>
                <a:spcPct val="100000"/>
              </a:lnSpc>
              <a:spcBef>
                <a:spcPts val="1600"/>
              </a:spcBef>
              <a:spcAft>
                <a:spcPts val="0"/>
              </a:spcAft>
              <a:buNone/>
            </a:pPr>
            <a:r>
              <a:t/>
            </a:r>
            <a:endParaRPr sz="1500">
              <a:solidFill>
                <a:schemeClr val="lt1"/>
              </a:solidFill>
            </a:endParaRPr>
          </a:p>
        </p:txBody>
      </p:sp>
      <p:pic>
        <p:nvPicPr>
          <p:cNvPr id="169" name="Google Shape;169;p27" title="DSD_5811.jpg"/>
          <p:cNvPicPr preferRelativeResize="0"/>
          <p:nvPr/>
        </p:nvPicPr>
        <p:blipFill>
          <a:blip r:embed="rId3">
            <a:alphaModFix/>
          </a:blip>
          <a:stretch>
            <a:fillRect/>
          </a:stretch>
        </p:blipFill>
        <p:spPr>
          <a:xfrm>
            <a:off x="5428775" y="914400"/>
            <a:ext cx="2678267" cy="401250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8"/>
          <p:cNvSpPr txBox="1"/>
          <p:nvPr>
            <p:ph type="title"/>
          </p:nvPr>
        </p:nvSpPr>
        <p:spPr>
          <a:xfrm>
            <a:off x="311700" y="2697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Artist Expectations</a:t>
            </a:r>
            <a:endParaRPr/>
          </a:p>
        </p:txBody>
      </p:sp>
      <p:sp>
        <p:nvSpPr>
          <p:cNvPr id="175" name="Google Shape;175;p28"/>
          <p:cNvSpPr txBox="1"/>
          <p:nvPr>
            <p:ph idx="1" type="body"/>
          </p:nvPr>
        </p:nvSpPr>
        <p:spPr>
          <a:xfrm>
            <a:off x="311700" y="842475"/>
            <a:ext cx="8520600" cy="372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100">
                <a:solidFill>
                  <a:schemeClr val="dk1"/>
                </a:solidFill>
                <a:latin typeface="Arial"/>
                <a:ea typeface="Arial"/>
                <a:cs typeface="Arial"/>
                <a:sym typeface="Arial"/>
              </a:rPr>
              <a:t>The artist shall be responsible for:</a:t>
            </a:r>
            <a:endParaRPr b="1"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b="1"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 sz="1100">
                <a:solidFill>
                  <a:schemeClr val="dk1"/>
                </a:solidFill>
                <a:latin typeface="Arial"/>
                <a:ea typeface="Arial"/>
                <a:cs typeface="Arial"/>
                <a:sym typeface="Arial"/>
              </a:rPr>
              <a:t>Stage 1: Contract</a:t>
            </a:r>
            <a:endParaRPr b="1" sz="1100">
              <a:solidFill>
                <a:schemeClr val="dk1"/>
              </a:solidFill>
              <a:latin typeface="Arial"/>
              <a:ea typeface="Arial"/>
              <a:cs typeface="Arial"/>
              <a:sym typeface="Arial"/>
            </a:endParaRPr>
          </a:p>
          <a:p>
            <a:pPr indent="-298450" lvl="0" marL="457200" rtl="0" algn="l">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Acceptance of grant by signing and returning the Art Grant Contract</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b="1"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 sz="1100">
                <a:solidFill>
                  <a:schemeClr val="dk1"/>
                </a:solidFill>
                <a:latin typeface="Arial"/>
                <a:ea typeface="Arial"/>
                <a:cs typeface="Arial"/>
                <a:sym typeface="Arial"/>
              </a:rPr>
              <a:t>Stage 2: Planning &amp; Preparation</a:t>
            </a:r>
            <a:endParaRPr b="1" sz="1100">
              <a:solidFill>
                <a:schemeClr val="dk1"/>
              </a:solidFill>
              <a:latin typeface="Arial"/>
              <a:ea typeface="Arial"/>
              <a:cs typeface="Arial"/>
              <a:sym typeface="Arial"/>
            </a:endParaRPr>
          </a:p>
          <a:p>
            <a:pPr indent="-298450" lvl="0" marL="457200" rtl="0" algn="l">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Submission of any additional safety documentation (if required)</a:t>
            </a:r>
            <a:endParaRPr sz="1100">
              <a:solidFill>
                <a:schemeClr val="dk1"/>
              </a:solidFill>
              <a:latin typeface="Arial"/>
              <a:ea typeface="Arial"/>
              <a:cs typeface="Arial"/>
              <a:sym typeface="Arial"/>
            </a:endParaRPr>
          </a:p>
          <a:p>
            <a:pPr indent="-298450" lvl="0" marL="457200" rtl="0" algn="l">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Updating the Art department on the progress of the project, including any major changes or modifications to the project</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b="1"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 sz="1100">
                <a:solidFill>
                  <a:schemeClr val="dk1"/>
                </a:solidFill>
                <a:latin typeface="Arial"/>
                <a:ea typeface="Arial"/>
                <a:cs typeface="Arial"/>
                <a:sym typeface="Arial"/>
              </a:rPr>
              <a:t>Stage 3: Execution - projects should be done setup by Friday at noon</a:t>
            </a:r>
            <a:endParaRPr b="1" sz="1100">
              <a:solidFill>
                <a:schemeClr val="dk1"/>
              </a:solidFill>
              <a:latin typeface="Arial"/>
              <a:ea typeface="Arial"/>
              <a:cs typeface="Arial"/>
              <a:sym typeface="Arial"/>
            </a:endParaRPr>
          </a:p>
          <a:p>
            <a:pPr indent="-298450" lvl="0" marL="457200" rtl="0" algn="l">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Delivery of the project as described (or having notified the Art department of any major changes to the proposed project):</a:t>
            </a:r>
            <a:endParaRPr sz="1100">
              <a:solidFill>
                <a:schemeClr val="dk1"/>
              </a:solidFill>
              <a:latin typeface="Arial"/>
              <a:ea typeface="Arial"/>
              <a:cs typeface="Arial"/>
              <a:sym typeface="Arial"/>
            </a:endParaRPr>
          </a:p>
          <a:p>
            <a:pPr indent="-298450" lvl="0" marL="457200" rtl="0" algn="l">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Build/set up of the project at SideBurn according to the timelines in the Art Grant Contract</a:t>
            </a:r>
            <a:endParaRPr sz="1100">
              <a:solidFill>
                <a:schemeClr val="dk1"/>
              </a:solidFill>
              <a:latin typeface="Arial"/>
              <a:ea typeface="Arial"/>
              <a:cs typeface="Arial"/>
              <a:sym typeface="Arial"/>
            </a:endParaRPr>
          </a:p>
          <a:p>
            <a:pPr indent="-298450" lvl="0" marL="457200" rtl="0" algn="l">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Check in for placement upon arrival, and report completion of setup</a:t>
            </a:r>
            <a:endParaRPr sz="1100">
              <a:solidFill>
                <a:schemeClr val="dk1"/>
              </a:solidFill>
              <a:latin typeface="Arial"/>
              <a:ea typeface="Arial"/>
              <a:cs typeface="Arial"/>
              <a:sym typeface="Arial"/>
            </a:endParaRPr>
          </a:p>
          <a:p>
            <a:pPr indent="-298450" lvl="0" marL="457200" rtl="0" algn="l">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Ongoing maintenance of the project during the event: checking the artwork daily for safety and security (ex. guy wires); supervision during operation hours if required (ex. if the project includes flame effects); regular leave-no-trace sweeps of the project area during the event.</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b="1"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 sz="1100">
                <a:solidFill>
                  <a:schemeClr val="dk1"/>
                </a:solidFill>
                <a:latin typeface="Arial"/>
                <a:ea typeface="Arial"/>
                <a:cs typeface="Arial"/>
                <a:sym typeface="Arial"/>
              </a:rPr>
              <a:t>Stage 4: Completion</a:t>
            </a:r>
            <a:endParaRPr b="1" sz="1100">
              <a:solidFill>
                <a:schemeClr val="dk1"/>
              </a:solidFill>
              <a:latin typeface="Arial"/>
              <a:ea typeface="Arial"/>
              <a:cs typeface="Arial"/>
              <a:sym typeface="Arial"/>
            </a:endParaRPr>
          </a:p>
          <a:p>
            <a:pPr indent="-298450" lvl="0" marL="457200" rtl="0" algn="l">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De-installation of the project on the date agreed upon in the Art Grant Contract</a:t>
            </a:r>
            <a:endParaRPr sz="1100">
              <a:solidFill>
                <a:schemeClr val="dk1"/>
              </a:solidFill>
              <a:latin typeface="Arial"/>
              <a:ea typeface="Arial"/>
              <a:cs typeface="Arial"/>
              <a:sym typeface="Arial"/>
            </a:endParaRPr>
          </a:p>
          <a:p>
            <a:pPr indent="-298450" lvl="0" marL="457200" rtl="0" algn="l">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Successful leave-no-trace inspection of the project area</a:t>
            </a:r>
            <a:endParaRPr sz="1100">
              <a:solidFill>
                <a:schemeClr val="dk1"/>
              </a:solidFill>
              <a:latin typeface="Arial"/>
              <a:ea typeface="Arial"/>
              <a:cs typeface="Arial"/>
              <a:sym typeface="Arial"/>
            </a:endParaRPr>
          </a:p>
          <a:p>
            <a:pPr indent="-298450" lvl="0" marL="457200" rtl="0" algn="l">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Submission of project receipts to art@sideburn.ca</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9" title="fast - Charlie Lawton.jpg"/>
          <p:cNvPicPr preferRelativeResize="0"/>
          <p:nvPr/>
        </p:nvPicPr>
        <p:blipFill>
          <a:blip r:embed="rId3">
            <a:alphaModFix/>
          </a:blip>
          <a:stretch>
            <a:fillRect/>
          </a:stretch>
        </p:blipFill>
        <p:spPr>
          <a:xfrm>
            <a:off x="4448828" y="0"/>
            <a:ext cx="7717151" cy="5143501"/>
          </a:xfrm>
          <a:prstGeom prst="rect">
            <a:avLst/>
          </a:prstGeom>
          <a:noFill/>
          <a:ln>
            <a:noFill/>
          </a:ln>
        </p:spPr>
      </p:pic>
      <p:sp>
        <p:nvSpPr>
          <p:cNvPr id="181" name="Google Shape;181;p29"/>
          <p:cNvSpPr/>
          <p:nvPr/>
        </p:nvSpPr>
        <p:spPr>
          <a:xfrm rot="10800000">
            <a:off x="0" y="-532075"/>
            <a:ext cx="4448825" cy="5673725"/>
          </a:xfrm>
          <a:prstGeom prst="rect">
            <a:avLst/>
          </a:prstGeom>
          <a:solidFill>
            <a:srgbClr val="151B26">
              <a:alpha val="9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endParaRPr>
          </a:p>
        </p:txBody>
      </p:sp>
      <p:sp>
        <p:nvSpPr>
          <p:cNvPr id="182" name="Google Shape;182;p29"/>
          <p:cNvSpPr txBox="1"/>
          <p:nvPr>
            <p:ph type="title"/>
          </p:nvPr>
        </p:nvSpPr>
        <p:spPr>
          <a:xfrm>
            <a:off x="311700" y="445025"/>
            <a:ext cx="8520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Fire Art </a:t>
            </a:r>
            <a:r>
              <a:rPr lang="en">
                <a:solidFill>
                  <a:srgbClr val="FFFFFF"/>
                </a:solidFill>
              </a:rPr>
              <a:t>Supporting </a:t>
            </a:r>
            <a:endParaRPr>
              <a:solidFill>
                <a:srgbClr val="FFFFFF"/>
              </a:solidFill>
            </a:endParaRPr>
          </a:p>
          <a:p>
            <a:pPr indent="0" lvl="0" marL="0" rtl="0" algn="l">
              <a:spcBef>
                <a:spcPts val="0"/>
              </a:spcBef>
              <a:spcAft>
                <a:spcPts val="0"/>
              </a:spcAft>
              <a:buNone/>
            </a:pPr>
            <a:r>
              <a:rPr lang="en">
                <a:solidFill>
                  <a:srgbClr val="FFFFFF"/>
                </a:solidFill>
              </a:rPr>
              <a:t>Documents: </a:t>
            </a:r>
            <a:endParaRPr>
              <a:solidFill>
                <a:srgbClr val="FFFFFF"/>
              </a:solidFill>
            </a:endParaRPr>
          </a:p>
          <a:p>
            <a:pPr indent="0" lvl="0" marL="0" rtl="0" algn="l">
              <a:spcBef>
                <a:spcPts val="0"/>
              </a:spcBef>
              <a:spcAft>
                <a:spcPts val="0"/>
              </a:spcAft>
              <a:buNone/>
            </a:pPr>
            <a:r>
              <a:rPr lang="en">
                <a:solidFill>
                  <a:schemeClr val="lt1"/>
                </a:solidFill>
              </a:rPr>
              <a:t>Fueling &amp; Burn Plan</a:t>
            </a:r>
            <a:endParaRPr>
              <a:solidFill>
                <a:srgbClr val="FFFFFF"/>
              </a:solidFill>
            </a:endParaRPr>
          </a:p>
          <a:p>
            <a:pPr indent="0" lvl="0" marL="0" rtl="0" algn="l">
              <a:spcBef>
                <a:spcPts val="0"/>
              </a:spcBef>
              <a:spcAft>
                <a:spcPts val="0"/>
              </a:spcAft>
              <a:buNone/>
            </a:pPr>
            <a:r>
              <a:t/>
            </a:r>
            <a:endParaRPr>
              <a:solidFill>
                <a:srgbClr val="FFFFFF"/>
              </a:solidFill>
            </a:endParaRPr>
          </a:p>
        </p:txBody>
      </p:sp>
      <p:sp>
        <p:nvSpPr>
          <p:cNvPr id="183" name="Google Shape;183;p29"/>
          <p:cNvSpPr txBox="1"/>
          <p:nvPr>
            <p:ph idx="1" type="body"/>
          </p:nvPr>
        </p:nvSpPr>
        <p:spPr>
          <a:xfrm>
            <a:off x="311700" y="1909375"/>
            <a:ext cx="3565200" cy="3627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3F3F3"/>
              </a:buClr>
              <a:buSzPts val="1800"/>
              <a:buFont typeface="Oswald Light"/>
              <a:buChar char="●"/>
            </a:pPr>
            <a:r>
              <a:rPr lang="en">
                <a:solidFill>
                  <a:srgbClr val="F3F3F3"/>
                </a:solidFill>
              </a:rPr>
              <a:t>The burn plan will be assessed by our FAST team, who will look at many things including: </a:t>
            </a:r>
            <a:endParaRPr>
              <a:solidFill>
                <a:srgbClr val="F3F3F3"/>
              </a:solidFill>
            </a:endParaRPr>
          </a:p>
          <a:p>
            <a:pPr indent="-317500" lvl="1" marL="914400" rtl="0" algn="l">
              <a:spcBef>
                <a:spcPts val="0"/>
              </a:spcBef>
              <a:spcAft>
                <a:spcPts val="0"/>
              </a:spcAft>
              <a:buClr>
                <a:srgbClr val="F3F3F3"/>
              </a:buClr>
              <a:buSzPts val="1400"/>
              <a:buFont typeface="Oswald Light"/>
              <a:buChar char="○"/>
            </a:pPr>
            <a:r>
              <a:rPr lang="en">
                <a:solidFill>
                  <a:srgbClr val="F3F3F3"/>
                </a:solidFill>
              </a:rPr>
              <a:t>materials included, </a:t>
            </a:r>
            <a:endParaRPr>
              <a:solidFill>
                <a:srgbClr val="F3F3F3"/>
              </a:solidFill>
            </a:endParaRPr>
          </a:p>
          <a:p>
            <a:pPr indent="-317500" lvl="1" marL="914400" rtl="0" algn="l">
              <a:spcBef>
                <a:spcPts val="0"/>
              </a:spcBef>
              <a:spcAft>
                <a:spcPts val="0"/>
              </a:spcAft>
              <a:buClr>
                <a:srgbClr val="F3F3F3"/>
              </a:buClr>
              <a:buSzPts val="1400"/>
              <a:buFont typeface="Oswald Light"/>
              <a:buChar char="○"/>
            </a:pPr>
            <a:r>
              <a:rPr lang="en">
                <a:solidFill>
                  <a:srgbClr val="F3F3F3"/>
                </a:solidFill>
              </a:rPr>
              <a:t>how the project will be fueled</a:t>
            </a:r>
            <a:endParaRPr>
              <a:solidFill>
                <a:srgbClr val="F3F3F3"/>
              </a:solidFill>
            </a:endParaRPr>
          </a:p>
          <a:p>
            <a:pPr indent="-317500" lvl="1" marL="914400" rtl="0" algn="l">
              <a:spcBef>
                <a:spcPts val="0"/>
              </a:spcBef>
              <a:spcAft>
                <a:spcPts val="0"/>
              </a:spcAft>
              <a:buClr>
                <a:srgbClr val="F3F3F3"/>
              </a:buClr>
              <a:buSzPts val="1400"/>
              <a:buFont typeface="Arial"/>
              <a:buChar char="○"/>
            </a:pPr>
            <a:r>
              <a:rPr lang="en">
                <a:solidFill>
                  <a:srgbClr val="F3F3F3"/>
                </a:solidFill>
              </a:rPr>
              <a:t>Any performance elements</a:t>
            </a:r>
            <a:endParaRPr>
              <a:solidFill>
                <a:srgbClr val="F3F3F3"/>
              </a:solidFill>
            </a:endParaRPr>
          </a:p>
          <a:p>
            <a:pPr indent="-317500" lvl="1" marL="914400" rtl="0" algn="l">
              <a:spcBef>
                <a:spcPts val="0"/>
              </a:spcBef>
              <a:spcAft>
                <a:spcPts val="0"/>
              </a:spcAft>
              <a:buClr>
                <a:srgbClr val="F3F3F3"/>
              </a:buClr>
              <a:buSzPts val="1400"/>
              <a:buFont typeface="Arial"/>
              <a:buChar char="○"/>
            </a:pPr>
            <a:r>
              <a:rPr lang="en">
                <a:solidFill>
                  <a:srgbClr val="F3F3F3"/>
                </a:solidFill>
              </a:rPr>
              <a:t>How it will be ignited</a:t>
            </a:r>
            <a:endParaRPr>
              <a:solidFill>
                <a:srgbClr val="F3F3F3"/>
              </a:solidFill>
            </a:endParaRPr>
          </a:p>
          <a:p>
            <a:pPr indent="-317500" lvl="1" marL="914400" rtl="0" algn="l">
              <a:spcBef>
                <a:spcPts val="0"/>
              </a:spcBef>
              <a:spcAft>
                <a:spcPts val="0"/>
              </a:spcAft>
              <a:buClr>
                <a:srgbClr val="F3F3F3"/>
              </a:buClr>
              <a:buSzPts val="1400"/>
              <a:buFont typeface="Arial"/>
              <a:buChar char="○"/>
            </a:pPr>
            <a:r>
              <a:rPr lang="en">
                <a:solidFill>
                  <a:srgbClr val="F3F3F3"/>
                </a:solidFill>
              </a:rPr>
              <a:t>Fuel storage</a:t>
            </a:r>
            <a:endParaRPr>
              <a:solidFill>
                <a:srgbClr val="F3F3F3"/>
              </a:solidFill>
            </a:endParaRPr>
          </a:p>
          <a:p>
            <a:pPr indent="-317500" lvl="1" marL="914400" rtl="0" algn="l">
              <a:spcBef>
                <a:spcPts val="0"/>
              </a:spcBef>
              <a:spcAft>
                <a:spcPts val="0"/>
              </a:spcAft>
              <a:buClr>
                <a:srgbClr val="F3F3F3"/>
              </a:buClr>
              <a:buSzPts val="1400"/>
              <a:buFont typeface="Arial"/>
              <a:buChar char="○"/>
            </a:pPr>
            <a:r>
              <a:rPr lang="en">
                <a:solidFill>
                  <a:srgbClr val="F3F3F3"/>
                </a:solidFill>
              </a:rPr>
              <a:t>Safety monitoring during the project’s active times</a:t>
            </a:r>
            <a:endParaRPr>
              <a:solidFill>
                <a:srgbClr val="F3F3F3"/>
              </a:solidFill>
            </a:endParaRPr>
          </a:p>
          <a:p>
            <a:pPr indent="0" lvl="0" marL="457200" rtl="0" algn="l">
              <a:spcBef>
                <a:spcPts val="1600"/>
              </a:spcBef>
              <a:spcAft>
                <a:spcPts val="1600"/>
              </a:spcAft>
              <a:buNone/>
            </a:pPr>
            <a:r>
              <a:t/>
            </a:r>
            <a:endParaRPr>
              <a:solidFill>
                <a:srgbClr val="F3F3F3"/>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30"/>
          <p:cNvPicPr preferRelativeResize="0"/>
          <p:nvPr/>
        </p:nvPicPr>
        <p:blipFill>
          <a:blip r:embed="rId3">
            <a:alphaModFix/>
          </a:blip>
          <a:stretch>
            <a:fillRect/>
          </a:stretch>
        </p:blipFill>
        <p:spPr>
          <a:xfrm rot="-5400000">
            <a:off x="1521033" y="116062"/>
            <a:ext cx="9207552" cy="6136924"/>
          </a:xfrm>
          <a:prstGeom prst="rect">
            <a:avLst/>
          </a:prstGeom>
          <a:noFill/>
          <a:ln>
            <a:noFill/>
          </a:ln>
        </p:spPr>
      </p:pic>
      <p:sp>
        <p:nvSpPr>
          <p:cNvPr id="189" name="Google Shape;189;p30"/>
          <p:cNvSpPr/>
          <p:nvPr/>
        </p:nvSpPr>
        <p:spPr>
          <a:xfrm rot="10800000">
            <a:off x="0" y="-428625"/>
            <a:ext cx="4818325" cy="5570275"/>
          </a:xfrm>
          <a:prstGeom prst="rect">
            <a:avLst/>
          </a:prstGeom>
          <a:solidFill>
            <a:srgbClr val="151B26">
              <a:alpha val="9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endParaRPr>
          </a:p>
        </p:txBody>
      </p:sp>
      <p:sp>
        <p:nvSpPr>
          <p:cNvPr id="190" name="Google Shape;190;p30"/>
          <p:cNvSpPr txBox="1"/>
          <p:nvPr>
            <p:ph type="title"/>
          </p:nvPr>
        </p:nvSpPr>
        <p:spPr>
          <a:xfrm>
            <a:off x="193450" y="445025"/>
            <a:ext cx="8520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Fire Art </a:t>
            </a:r>
            <a:r>
              <a:rPr lang="en">
                <a:solidFill>
                  <a:srgbClr val="FFFFFF"/>
                </a:solidFill>
              </a:rPr>
              <a:t>Supporting Documents:</a:t>
            </a:r>
            <a:endParaRPr>
              <a:solidFill>
                <a:srgbClr val="FFFFFF"/>
              </a:solidFill>
            </a:endParaRPr>
          </a:p>
          <a:p>
            <a:pPr indent="0" lvl="0" marL="0" rtl="0" algn="l">
              <a:spcBef>
                <a:spcPts val="0"/>
              </a:spcBef>
              <a:spcAft>
                <a:spcPts val="0"/>
              </a:spcAft>
              <a:buNone/>
            </a:pPr>
            <a:r>
              <a:rPr lang="en">
                <a:solidFill>
                  <a:srgbClr val="FFFFFF"/>
                </a:solidFill>
              </a:rPr>
              <a:t>Fueling &amp; Burn Plan</a:t>
            </a:r>
            <a:endParaRPr>
              <a:solidFill>
                <a:srgbClr val="FFFFFF"/>
              </a:solidFill>
            </a:endParaRPr>
          </a:p>
        </p:txBody>
      </p:sp>
      <p:sp>
        <p:nvSpPr>
          <p:cNvPr id="191" name="Google Shape;191;p30"/>
          <p:cNvSpPr txBox="1"/>
          <p:nvPr>
            <p:ph idx="1" type="body"/>
          </p:nvPr>
        </p:nvSpPr>
        <p:spPr>
          <a:xfrm>
            <a:off x="279163" y="1584225"/>
            <a:ext cx="4260000" cy="3627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solidFill>
                <a:srgbClr val="F3F3F3"/>
              </a:solidFill>
            </a:endParaRPr>
          </a:p>
          <a:p>
            <a:pPr indent="-342900" lvl="0" marL="457200" rtl="0" algn="l">
              <a:spcBef>
                <a:spcPts val="1600"/>
              </a:spcBef>
              <a:spcAft>
                <a:spcPts val="0"/>
              </a:spcAft>
              <a:buClr>
                <a:srgbClr val="F3F3F3"/>
              </a:buClr>
              <a:buSzPts val="1800"/>
              <a:buFont typeface="Arial"/>
              <a:buChar char="●"/>
            </a:pPr>
            <a:r>
              <a:rPr lang="en">
                <a:solidFill>
                  <a:srgbClr val="F3F3F3"/>
                </a:solidFill>
              </a:rPr>
              <a:t>Familiarize yourself with our flame effect guidelines on our website: </a:t>
            </a:r>
            <a:r>
              <a:rPr b="1" lang="en" u="sng">
                <a:solidFill>
                  <a:srgbClr val="00FFFF"/>
                </a:solidFill>
                <a:latin typeface="Oswald"/>
                <a:ea typeface="Oswald"/>
                <a:cs typeface="Oswald"/>
                <a:sym typeface="Oswald"/>
                <a:hlinkClick r:id="rId4">
                  <a:extLst>
                    <a:ext uri="{A12FA001-AC4F-418D-AE19-62706E023703}">
                      <ahyp:hlinkClr val="tx"/>
                    </a:ext>
                  </a:extLst>
                </a:hlinkClick>
              </a:rPr>
              <a:t>https://sideburn.ca/the-event/policies/flame-effects-and-fire-art/</a:t>
            </a:r>
            <a:endParaRPr sz="1400">
              <a:solidFill>
                <a:srgbClr val="00FFFF"/>
              </a:solidFill>
            </a:endParaRPr>
          </a:p>
          <a:p>
            <a:pPr indent="-342900" lvl="0" marL="457200" rtl="0" algn="l">
              <a:spcBef>
                <a:spcPts val="0"/>
              </a:spcBef>
              <a:spcAft>
                <a:spcPts val="0"/>
              </a:spcAft>
              <a:buClr>
                <a:srgbClr val="F3F3F3"/>
              </a:buClr>
              <a:buSzPts val="1800"/>
              <a:buFont typeface="Arial"/>
              <a:buChar char="●"/>
            </a:pPr>
            <a:r>
              <a:rPr lang="en">
                <a:solidFill>
                  <a:srgbClr val="F3F3F3"/>
                </a:solidFill>
              </a:rPr>
              <a:t>There is a linked document within the Grant Information page which </a:t>
            </a:r>
            <a:r>
              <a:rPr lang="en">
                <a:solidFill>
                  <a:srgbClr val="F3F3F3"/>
                </a:solidFill>
              </a:rPr>
              <a:t>links to  </a:t>
            </a:r>
            <a:r>
              <a:rPr b="1" lang="en">
                <a:solidFill>
                  <a:srgbClr val="F3F3F3"/>
                </a:solidFill>
                <a:latin typeface="Oswald"/>
                <a:ea typeface="Oswald"/>
                <a:cs typeface="Oswald"/>
                <a:sym typeface="Oswald"/>
              </a:rPr>
              <a:t>FAST Required Documentation for Planned Art Burns</a:t>
            </a:r>
            <a:r>
              <a:rPr lang="en">
                <a:solidFill>
                  <a:srgbClr val="F3F3F3"/>
                </a:solidFill>
              </a:rPr>
              <a:t> for more information</a:t>
            </a:r>
            <a:endParaRPr>
              <a:solidFill>
                <a:srgbClr val="F3F3F3"/>
              </a:solidFill>
            </a:endParaRPr>
          </a:p>
          <a:p>
            <a:pPr indent="0" lvl="0" marL="457200" rtl="0" algn="l">
              <a:spcBef>
                <a:spcPts val="1600"/>
              </a:spcBef>
              <a:spcAft>
                <a:spcPts val="1600"/>
              </a:spcAft>
              <a:buNone/>
            </a:pPr>
            <a:r>
              <a:t/>
            </a:r>
            <a:endParaRPr>
              <a:solidFill>
                <a:srgbClr val="F3F3F3"/>
              </a:solidFill>
            </a:endParaRPr>
          </a:p>
        </p:txBody>
      </p:sp>
      <p:sp>
        <p:nvSpPr>
          <p:cNvPr id="192" name="Google Shape;192;p30"/>
          <p:cNvSpPr txBox="1"/>
          <p:nvPr/>
        </p:nvSpPr>
        <p:spPr>
          <a:xfrm>
            <a:off x="1214550" y="4834525"/>
            <a:ext cx="7617900" cy="183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800">
                <a:solidFill>
                  <a:srgbClr val="D9D9D9"/>
                </a:solidFill>
              </a:rPr>
              <a:t>© captured by CARO</a:t>
            </a:r>
            <a:endParaRPr sz="800">
              <a:solidFill>
                <a:srgbClr val="D9D9D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31"/>
          <p:cNvPicPr preferRelativeResize="0"/>
          <p:nvPr/>
        </p:nvPicPr>
        <p:blipFill rotWithShape="1">
          <a:blip r:embed="rId3">
            <a:alphaModFix/>
          </a:blip>
          <a:srcRect b="26782" l="30454" r="0" t="0"/>
          <a:stretch/>
        </p:blipFill>
        <p:spPr>
          <a:xfrm flipH="1">
            <a:off x="801922" y="-333475"/>
            <a:ext cx="9467443" cy="5570275"/>
          </a:xfrm>
          <a:prstGeom prst="rect">
            <a:avLst/>
          </a:prstGeom>
          <a:noFill/>
          <a:ln>
            <a:noFill/>
          </a:ln>
        </p:spPr>
      </p:pic>
      <p:sp>
        <p:nvSpPr>
          <p:cNvPr id="198" name="Google Shape;198;p31"/>
          <p:cNvSpPr/>
          <p:nvPr/>
        </p:nvSpPr>
        <p:spPr>
          <a:xfrm rot="10800000">
            <a:off x="0" y="14775"/>
            <a:ext cx="5394775" cy="5126875"/>
          </a:xfrm>
          <a:prstGeom prst="rect">
            <a:avLst/>
          </a:prstGeom>
          <a:solidFill>
            <a:srgbClr val="151B26">
              <a:alpha val="9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endParaRPr>
          </a:p>
        </p:txBody>
      </p:sp>
      <p:sp>
        <p:nvSpPr>
          <p:cNvPr id="199" name="Google Shape;199;p31"/>
          <p:cNvSpPr txBox="1"/>
          <p:nvPr>
            <p:ph type="title"/>
          </p:nvPr>
        </p:nvSpPr>
        <p:spPr>
          <a:xfrm>
            <a:off x="311700" y="445025"/>
            <a:ext cx="8520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Build Materials - Fire Art</a:t>
            </a:r>
            <a:endParaRPr>
              <a:solidFill>
                <a:srgbClr val="FFFFFF"/>
              </a:solidFill>
            </a:endParaRPr>
          </a:p>
        </p:txBody>
      </p:sp>
      <p:sp>
        <p:nvSpPr>
          <p:cNvPr id="200" name="Google Shape;200;p31"/>
          <p:cNvSpPr txBox="1"/>
          <p:nvPr>
            <p:ph idx="1" type="body"/>
          </p:nvPr>
        </p:nvSpPr>
        <p:spPr>
          <a:xfrm>
            <a:off x="499600" y="1017725"/>
            <a:ext cx="4871700" cy="362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3F3F3"/>
                </a:solidFill>
              </a:rPr>
              <a:t>The material usage is of concern to us for several reasons including fumes, and particularly ember cast as the structure burns.</a:t>
            </a:r>
            <a:endParaRPr>
              <a:solidFill>
                <a:srgbClr val="F3F3F3"/>
              </a:solidFill>
            </a:endParaRPr>
          </a:p>
          <a:p>
            <a:pPr indent="-342900" lvl="0" marL="457200" rtl="0" algn="l">
              <a:spcBef>
                <a:spcPts val="1600"/>
              </a:spcBef>
              <a:spcAft>
                <a:spcPts val="0"/>
              </a:spcAft>
              <a:buClr>
                <a:srgbClr val="F3F3F3"/>
              </a:buClr>
              <a:buSzPts val="1800"/>
              <a:buFont typeface="Oswald Light"/>
              <a:buChar char="●"/>
            </a:pPr>
            <a:r>
              <a:rPr lang="en">
                <a:solidFill>
                  <a:srgbClr val="F3F3F3"/>
                </a:solidFill>
              </a:rPr>
              <a:t>Prohibited </a:t>
            </a:r>
            <a:r>
              <a:rPr lang="en">
                <a:solidFill>
                  <a:srgbClr val="F3F3F3"/>
                </a:solidFill>
              </a:rPr>
              <a:t>Materials for burns:</a:t>
            </a:r>
            <a:endParaRPr>
              <a:solidFill>
                <a:srgbClr val="F3F3F3"/>
              </a:solidFill>
            </a:endParaRPr>
          </a:p>
          <a:p>
            <a:pPr indent="-317500" lvl="1" marL="914400" rtl="0" algn="l">
              <a:spcBef>
                <a:spcPts val="0"/>
              </a:spcBef>
              <a:spcAft>
                <a:spcPts val="0"/>
              </a:spcAft>
              <a:buClr>
                <a:srgbClr val="F3F3F3"/>
              </a:buClr>
              <a:buSzPts val="1400"/>
              <a:buFont typeface="Arial"/>
              <a:buChar char="○"/>
            </a:pPr>
            <a:r>
              <a:rPr lang="en">
                <a:solidFill>
                  <a:srgbClr val="F3F3F3"/>
                </a:solidFill>
              </a:rPr>
              <a:t>Paper, Cardboard, Paper Mache</a:t>
            </a:r>
            <a:endParaRPr>
              <a:solidFill>
                <a:srgbClr val="F3F3F3"/>
              </a:solidFill>
            </a:endParaRPr>
          </a:p>
          <a:p>
            <a:pPr indent="-317500" lvl="1" marL="914400" rtl="0" algn="l">
              <a:spcBef>
                <a:spcPts val="0"/>
              </a:spcBef>
              <a:spcAft>
                <a:spcPts val="0"/>
              </a:spcAft>
              <a:buClr>
                <a:srgbClr val="F3F3F3"/>
              </a:buClr>
              <a:buSzPts val="1400"/>
              <a:buFont typeface="Arial"/>
              <a:buChar char="○"/>
            </a:pPr>
            <a:r>
              <a:rPr lang="en">
                <a:solidFill>
                  <a:srgbClr val="F3F3F3"/>
                </a:solidFill>
              </a:rPr>
              <a:t>⅛” or ¼”plywood </a:t>
            </a:r>
            <a:endParaRPr>
              <a:solidFill>
                <a:srgbClr val="F3F3F3"/>
              </a:solidFill>
            </a:endParaRPr>
          </a:p>
          <a:p>
            <a:pPr indent="-317500" lvl="1" marL="914400" rtl="0" algn="l">
              <a:spcBef>
                <a:spcPts val="0"/>
              </a:spcBef>
              <a:spcAft>
                <a:spcPts val="0"/>
              </a:spcAft>
              <a:buClr>
                <a:srgbClr val="F3F3F3"/>
              </a:buClr>
              <a:buSzPts val="1400"/>
              <a:buFont typeface="Arial"/>
              <a:buChar char="○"/>
            </a:pPr>
            <a:r>
              <a:rPr lang="en">
                <a:solidFill>
                  <a:srgbClr val="F3F3F3"/>
                </a:solidFill>
              </a:rPr>
              <a:t>Plywood with veneer layer</a:t>
            </a:r>
            <a:endParaRPr>
              <a:solidFill>
                <a:srgbClr val="F3F3F3"/>
              </a:solidFill>
            </a:endParaRPr>
          </a:p>
          <a:p>
            <a:pPr indent="-317500" lvl="1" marL="914400" rtl="0" algn="l">
              <a:spcBef>
                <a:spcPts val="0"/>
              </a:spcBef>
              <a:spcAft>
                <a:spcPts val="0"/>
              </a:spcAft>
              <a:buClr>
                <a:srgbClr val="F3F3F3"/>
              </a:buClr>
              <a:buSzPts val="1400"/>
              <a:buFont typeface="Arial"/>
              <a:buChar char="○"/>
            </a:pPr>
            <a:r>
              <a:rPr lang="en">
                <a:solidFill>
                  <a:srgbClr val="F3F3F3"/>
                </a:solidFill>
              </a:rPr>
              <a:t>OSB</a:t>
            </a:r>
            <a:endParaRPr>
              <a:solidFill>
                <a:srgbClr val="F3F3F3"/>
              </a:solidFill>
            </a:endParaRPr>
          </a:p>
          <a:p>
            <a:pPr indent="-317500" lvl="1" marL="914400" rtl="0" algn="l">
              <a:spcBef>
                <a:spcPts val="0"/>
              </a:spcBef>
              <a:spcAft>
                <a:spcPts val="0"/>
              </a:spcAft>
              <a:buClr>
                <a:srgbClr val="F3F3F3"/>
              </a:buClr>
              <a:buSzPts val="1400"/>
              <a:buFont typeface="Arial"/>
              <a:buChar char="○"/>
            </a:pPr>
            <a:r>
              <a:rPr lang="en">
                <a:solidFill>
                  <a:srgbClr val="F3F3F3"/>
                </a:solidFill>
              </a:rPr>
              <a:t>MDF</a:t>
            </a:r>
            <a:endParaRPr>
              <a:solidFill>
                <a:srgbClr val="F3F3F3"/>
              </a:solidFill>
            </a:endParaRPr>
          </a:p>
          <a:p>
            <a:pPr indent="-317500" lvl="1" marL="914400" rtl="0" algn="l">
              <a:spcBef>
                <a:spcPts val="0"/>
              </a:spcBef>
              <a:spcAft>
                <a:spcPts val="0"/>
              </a:spcAft>
              <a:buClr>
                <a:srgbClr val="F3F3F3"/>
              </a:buClr>
              <a:buSzPts val="1400"/>
              <a:buFont typeface="Arial"/>
              <a:buChar char="○"/>
            </a:pPr>
            <a:r>
              <a:rPr lang="en">
                <a:solidFill>
                  <a:srgbClr val="F3F3F3"/>
                </a:solidFill>
              </a:rPr>
              <a:t>Shims</a:t>
            </a:r>
            <a:endParaRPr>
              <a:solidFill>
                <a:srgbClr val="F3F3F3"/>
              </a:solidFill>
            </a:endParaRPr>
          </a:p>
          <a:p>
            <a:pPr indent="-317500" lvl="1" marL="914400" rtl="0" algn="l">
              <a:spcBef>
                <a:spcPts val="0"/>
              </a:spcBef>
              <a:spcAft>
                <a:spcPts val="0"/>
              </a:spcAft>
              <a:buClr>
                <a:srgbClr val="F3F3F3"/>
              </a:buClr>
              <a:buSzPts val="1400"/>
              <a:buFont typeface="Arial"/>
              <a:buChar char="○"/>
            </a:pPr>
            <a:r>
              <a:rPr lang="en">
                <a:solidFill>
                  <a:srgbClr val="F3F3F3"/>
                </a:solidFill>
              </a:rPr>
              <a:t>Plastic</a:t>
            </a:r>
            <a:endParaRPr>
              <a:solidFill>
                <a:srgbClr val="F3F3F3"/>
              </a:solidFill>
            </a:endParaRPr>
          </a:p>
          <a:p>
            <a:pPr indent="-317500" lvl="1" marL="914400" rtl="0" algn="l">
              <a:spcBef>
                <a:spcPts val="0"/>
              </a:spcBef>
              <a:spcAft>
                <a:spcPts val="0"/>
              </a:spcAft>
              <a:buClr>
                <a:srgbClr val="F3F3F3"/>
              </a:buClr>
              <a:buSzPts val="1400"/>
              <a:buFont typeface="Arial"/>
              <a:buChar char="○"/>
            </a:pPr>
            <a:r>
              <a:rPr lang="en">
                <a:solidFill>
                  <a:srgbClr val="F3F3F3"/>
                </a:solidFill>
              </a:rPr>
              <a:t>Wool &amp; Leather</a:t>
            </a:r>
            <a:endParaRPr>
              <a:solidFill>
                <a:srgbClr val="F3F3F3"/>
              </a:solidFill>
            </a:endParaRPr>
          </a:p>
          <a:p>
            <a:pPr indent="-317500" lvl="1" marL="914400" rtl="0" algn="l">
              <a:spcBef>
                <a:spcPts val="0"/>
              </a:spcBef>
              <a:spcAft>
                <a:spcPts val="0"/>
              </a:spcAft>
              <a:buClr>
                <a:srgbClr val="F3F3F3"/>
              </a:buClr>
              <a:buSzPts val="1400"/>
              <a:buFont typeface="Arial"/>
              <a:buChar char="○"/>
            </a:pPr>
            <a:r>
              <a:rPr lang="en">
                <a:solidFill>
                  <a:srgbClr val="F3F3F3"/>
                </a:solidFill>
              </a:rPr>
              <a:t>Natural or synthetic fabric</a:t>
            </a:r>
            <a:endParaRPr>
              <a:solidFill>
                <a:srgbClr val="F3F3F3"/>
              </a:solidFill>
            </a:endParaRPr>
          </a:p>
          <a:p>
            <a:pPr indent="-317500" lvl="1" marL="914400" rtl="0" algn="l">
              <a:spcBef>
                <a:spcPts val="0"/>
              </a:spcBef>
              <a:spcAft>
                <a:spcPts val="0"/>
              </a:spcAft>
              <a:buClr>
                <a:srgbClr val="F3F3F3"/>
              </a:buClr>
              <a:buSzPts val="1400"/>
              <a:buFont typeface="Arial"/>
              <a:buChar char="○"/>
            </a:pPr>
            <a:r>
              <a:rPr lang="en">
                <a:solidFill>
                  <a:srgbClr val="F3F3F3"/>
                </a:solidFill>
              </a:rPr>
              <a:t>Anything likely to create large flying embers</a:t>
            </a:r>
            <a:endParaRPr>
              <a:solidFill>
                <a:srgbClr val="F3F3F3"/>
              </a:solidFill>
            </a:endParaRPr>
          </a:p>
          <a:p>
            <a:pPr indent="0" lvl="0" marL="457200" rtl="0" algn="l">
              <a:spcBef>
                <a:spcPts val="1600"/>
              </a:spcBef>
              <a:spcAft>
                <a:spcPts val="1600"/>
              </a:spcAft>
              <a:buNone/>
            </a:pPr>
            <a:r>
              <a:t/>
            </a:r>
            <a:endParaRPr>
              <a:solidFill>
                <a:srgbClr val="F3F3F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24242"/>
            </a:gs>
            <a:gs pos="100000">
              <a:srgbClr val="010101"/>
            </a:gs>
          </a:gsLst>
          <a:lin ang="5400012" scaled="0"/>
        </a:gradFill>
      </p:bgPr>
    </p:bg>
    <p:spTree>
      <p:nvGrpSpPr>
        <p:cNvPr id="6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b="20089" l="7452" r="1223" t="32707"/>
          <a:stretch/>
        </p:blipFill>
        <p:spPr>
          <a:xfrm>
            <a:off x="0" y="0"/>
            <a:ext cx="9143998" cy="5143500"/>
          </a:xfrm>
          <a:prstGeom prst="rect">
            <a:avLst/>
          </a:prstGeom>
          <a:noFill/>
          <a:ln>
            <a:noFill/>
          </a:ln>
        </p:spPr>
      </p:pic>
      <p:pic>
        <p:nvPicPr>
          <p:cNvPr id="63" name="Google Shape;63;p14"/>
          <p:cNvPicPr preferRelativeResize="0"/>
          <p:nvPr/>
        </p:nvPicPr>
        <p:blipFill rotWithShape="1">
          <a:blip r:embed="rId4">
            <a:alphaModFix amt="80000"/>
          </a:blip>
          <a:srcRect b="0" l="-8104" r="42957" t="33056"/>
          <a:stretch/>
        </p:blipFill>
        <p:spPr>
          <a:xfrm>
            <a:off x="-1672975" y="0"/>
            <a:ext cx="7509900" cy="5143500"/>
          </a:xfrm>
          <a:prstGeom prst="parallelogram">
            <a:avLst>
              <a:gd fmla="val 25000" name="adj"/>
            </a:avLst>
          </a:prstGeom>
          <a:noFill/>
          <a:ln>
            <a:noFill/>
          </a:ln>
        </p:spPr>
      </p:pic>
      <p:sp>
        <p:nvSpPr>
          <p:cNvPr id="64" name="Google Shape;64;p14"/>
          <p:cNvSpPr txBox="1"/>
          <p:nvPr/>
        </p:nvSpPr>
        <p:spPr>
          <a:xfrm>
            <a:off x="5323975" y="2641050"/>
            <a:ext cx="3177900" cy="738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lang="en" sz="3600">
                <a:solidFill>
                  <a:srgbClr val="434343"/>
                </a:solidFill>
                <a:latin typeface="Oswald Medium"/>
                <a:ea typeface="Oswald Medium"/>
                <a:cs typeface="Oswald Medium"/>
                <a:sym typeface="Oswald Medium"/>
              </a:rPr>
              <a:t>14-18 May 2026</a:t>
            </a:r>
            <a:endParaRPr sz="3600">
              <a:solidFill>
                <a:srgbClr val="434343"/>
              </a:solidFill>
              <a:latin typeface="Oswald Medium"/>
              <a:ea typeface="Oswald Medium"/>
              <a:cs typeface="Oswald Medium"/>
              <a:sym typeface="Oswald Medium"/>
            </a:endParaRPr>
          </a:p>
        </p:txBody>
      </p:sp>
      <p:pic>
        <p:nvPicPr>
          <p:cNvPr id="65" name="Google Shape;65;p14"/>
          <p:cNvPicPr preferRelativeResize="0"/>
          <p:nvPr/>
        </p:nvPicPr>
        <p:blipFill>
          <a:blip r:embed="rId5">
            <a:alphaModFix/>
          </a:blip>
          <a:stretch>
            <a:fillRect/>
          </a:stretch>
        </p:blipFill>
        <p:spPr>
          <a:xfrm>
            <a:off x="6025600" y="1766398"/>
            <a:ext cx="2575799" cy="985579"/>
          </a:xfrm>
          <a:prstGeom prst="rect">
            <a:avLst/>
          </a:prstGeom>
          <a:noFill/>
          <a:ln>
            <a:noFill/>
          </a:ln>
        </p:spPr>
      </p:pic>
      <p:sp>
        <p:nvSpPr>
          <p:cNvPr id="66" name="Google Shape;66;p14"/>
          <p:cNvSpPr txBox="1"/>
          <p:nvPr/>
        </p:nvSpPr>
        <p:spPr>
          <a:xfrm>
            <a:off x="1054000" y="2133150"/>
            <a:ext cx="31779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5100">
                <a:solidFill>
                  <a:srgbClr val="FFFFFF"/>
                </a:solidFill>
                <a:latin typeface="Oswald Medium"/>
                <a:ea typeface="Oswald Medium"/>
                <a:cs typeface="Oswald Medium"/>
                <a:sym typeface="Oswald Medium"/>
              </a:rPr>
              <a:t>The Great Rewilding</a:t>
            </a:r>
            <a:endParaRPr sz="5100">
              <a:solidFill>
                <a:srgbClr val="FFFFFF"/>
              </a:solidFill>
              <a:latin typeface="Oswald Medium"/>
              <a:ea typeface="Oswald Medium"/>
              <a:cs typeface="Oswald Medium"/>
              <a:sym typeface="Oswald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32"/>
          <p:cNvPicPr preferRelativeResize="0"/>
          <p:nvPr/>
        </p:nvPicPr>
        <p:blipFill rotWithShape="1">
          <a:blip r:embed="rId3">
            <a:alphaModFix/>
          </a:blip>
          <a:srcRect b="23292" l="33692" r="17393" t="3756"/>
          <a:stretch/>
        </p:blipFill>
        <p:spPr>
          <a:xfrm>
            <a:off x="3782241" y="0"/>
            <a:ext cx="6830833" cy="5143501"/>
          </a:xfrm>
          <a:prstGeom prst="rect">
            <a:avLst/>
          </a:prstGeom>
          <a:noFill/>
          <a:ln>
            <a:noFill/>
          </a:ln>
        </p:spPr>
      </p:pic>
      <p:sp>
        <p:nvSpPr>
          <p:cNvPr id="206" name="Google Shape;206;p32"/>
          <p:cNvSpPr/>
          <p:nvPr/>
        </p:nvSpPr>
        <p:spPr>
          <a:xfrm rot="10800000">
            <a:off x="0" y="0"/>
            <a:ext cx="3782250" cy="5141650"/>
          </a:xfrm>
          <a:prstGeom prst="rect">
            <a:avLst/>
          </a:prstGeom>
          <a:solidFill>
            <a:srgbClr val="151B26">
              <a:alpha val="9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endParaRPr>
          </a:p>
        </p:txBody>
      </p:sp>
      <p:sp>
        <p:nvSpPr>
          <p:cNvPr id="207" name="Google Shape;207;p32"/>
          <p:cNvSpPr txBox="1"/>
          <p:nvPr>
            <p:ph type="title"/>
          </p:nvPr>
        </p:nvSpPr>
        <p:spPr>
          <a:xfrm>
            <a:off x="311700" y="445025"/>
            <a:ext cx="8520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What we leave behind</a:t>
            </a:r>
            <a:r>
              <a:rPr lang="en">
                <a:solidFill>
                  <a:srgbClr val="FFFFFF"/>
                </a:solidFill>
              </a:rPr>
              <a:t> </a:t>
            </a:r>
            <a:endParaRPr>
              <a:solidFill>
                <a:srgbClr val="FFFFFF"/>
              </a:solidFill>
            </a:endParaRPr>
          </a:p>
        </p:txBody>
      </p:sp>
      <p:sp>
        <p:nvSpPr>
          <p:cNvPr id="208" name="Google Shape;208;p32"/>
          <p:cNvSpPr txBox="1"/>
          <p:nvPr>
            <p:ph idx="1" type="body"/>
          </p:nvPr>
        </p:nvSpPr>
        <p:spPr>
          <a:xfrm>
            <a:off x="311700" y="1092850"/>
            <a:ext cx="3064500" cy="362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700">
                <a:solidFill>
                  <a:srgbClr val="D9D9D9"/>
                </a:solidFill>
              </a:rPr>
              <a:t>We are a Leave No Trace (LNT) event. For Effigy and Temple teams, this means that:</a:t>
            </a:r>
            <a:endParaRPr sz="1700">
              <a:solidFill>
                <a:srgbClr val="D9D9D9"/>
              </a:solidFill>
            </a:endParaRPr>
          </a:p>
          <a:p>
            <a:pPr indent="-349250" lvl="0" marL="457200" rtl="0" algn="l">
              <a:spcBef>
                <a:spcPts val="1600"/>
              </a:spcBef>
              <a:spcAft>
                <a:spcPts val="0"/>
              </a:spcAft>
              <a:buClr>
                <a:srgbClr val="F3F3F3"/>
              </a:buClr>
              <a:buSzPts val="1900"/>
              <a:buFont typeface="Oswald Light"/>
              <a:buChar char="●"/>
            </a:pPr>
            <a:r>
              <a:rPr lang="en" sz="1500">
                <a:solidFill>
                  <a:srgbClr val="F3F3F3"/>
                </a:solidFill>
              </a:rPr>
              <a:t>Any metal hardware (nails, screw, brackets, etc.) need to be removed from the ground</a:t>
            </a:r>
            <a:endParaRPr sz="1500">
              <a:solidFill>
                <a:srgbClr val="F3F3F3"/>
              </a:solidFill>
            </a:endParaRPr>
          </a:p>
          <a:p>
            <a:pPr indent="-323850" lvl="0" marL="457200" rtl="0" algn="l">
              <a:spcBef>
                <a:spcPts val="0"/>
              </a:spcBef>
              <a:spcAft>
                <a:spcPts val="0"/>
              </a:spcAft>
              <a:buClr>
                <a:srgbClr val="F3F3F3"/>
              </a:buClr>
              <a:buSzPts val="1500"/>
              <a:buFont typeface="Arial"/>
              <a:buChar char="●"/>
            </a:pPr>
            <a:r>
              <a:rPr lang="en" sz="1500">
                <a:solidFill>
                  <a:srgbClr val="F3F3F3"/>
                </a:solidFill>
              </a:rPr>
              <a:t>Any holes or trenches from cables should be filled in</a:t>
            </a:r>
            <a:endParaRPr sz="1500">
              <a:solidFill>
                <a:srgbClr val="F3F3F3"/>
              </a:solidFill>
            </a:endParaRPr>
          </a:p>
          <a:p>
            <a:pPr indent="-349250" lvl="0" marL="457200" rtl="0" algn="l">
              <a:spcBef>
                <a:spcPts val="0"/>
              </a:spcBef>
              <a:spcAft>
                <a:spcPts val="0"/>
              </a:spcAft>
              <a:buClr>
                <a:srgbClr val="F3F3F3"/>
              </a:buClr>
              <a:buSzPts val="1900"/>
              <a:buFont typeface="Oswald Light"/>
              <a:buChar char="●"/>
            </a:pPr>
            <a:r>
              <a:rPr lang="en" sz="1500">
                <a:solidFill>
                  <a:srgbClr val="F3F3F3"/>
                </a:solidFill>
              </a:rPr>
              <a:t>We make sure there is no lasting damage to the land.</a:t>
            </a:r>
            <a:endParaRPr sz="1500">
              <a:solidFill>
                <a:srgbClr val="F3F3F3"/>
              </a:solidFill>
            </a:endParaRPr>
          </a:p>
        </p:txBody>
      </p:sp>
      <p:sp>
        <p:nvSpPr>
          <p:cNvPr id="209" name="Google Shape;209;p32"/>
          <p:cNvSpPr/>
          <p:nvPr/>
        </p:nvSpPr>
        <p:spPr>
          <a:xfrm>
            <a:off x="8350550" y="2040225"/>
            <a:ext cx="416100" cy="416100"/>
          </a:xfrm>
          <a:prstGeom prst="star4">
            <a:avLst>
              <a:gd fmla="val 1250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0" name="Google Shape;210;p32"/>
          <p:cNvSpPr/>
          <p:nvPr/>
        </p:nvSpPr>
        <p:spPr>
          <a:xfrm>
            <a:off x="4780713" y="2926650"/>
            <a:ext cx="416100" cy="416100"/>
          </a:xfrm>
          <a:prstGeom prst="star4">
            <a:avLst>
              <a:gd fmla="val 1250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1" name="Google Shape;211;p32"/>
          <p:cNvSpPr/>
          <p:nvPr/>
        </p:nvSpPr>
        <p:spPr>
          <a:xfrm>
            <a:off x="8091275" y="4270725"/>
            <a:ext cx="324900" cy="324900"/>
          </a:xfrm>
          <a:prstGeom prst="star4">
            <a:avLst>
              <a:gd fmla="val 1250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Common Art Challenges to Think About:</a:t>
            </a:r>
            <a:endParaRPr/>
          </a:p>
        </p:txBody>
      </p:sp>
      <p:sp>
        <p:nvSpPr>
          <p:cNvPr id="217" name="Google Shape;217;p33"/>
          <p:cNvSpPr txBox="1"/>
          <p:nvPr>
            <p:ph idx="1" type="body"/>
          </p:nvPr>
        </p:nvSpPr>
        <p:spPr>
          <a:xfrm>
            <a:off x="311700" y="1152475"/>
            <a:ext cx="62211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sz="1800">
                <a:solidFill>
                  <a:schemeClr val="dk1"/>
                </a:solidFill>
              </a:rPr>
              <a:t>Pre-event: transportation</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Process: design changes</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On-site: will you come for early arrival?</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On-site: materials shortage/calculation errors</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On-site: weather events</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Budget: consider fundraising! Build in a contingency amount.</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Time: build in buffer time for bad weather, changing plans, and other delays</a:t>
            </a: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Resources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23" name="Google Shape;223;p34"/>
          <p:cNvSpPr txBox="1"/>
          <p:nvPr>
            <p:ph idx="1" type="body"/>
          </p:nvPr>
        </p:nvSpPr>
        <p:spPr>
          <a:xfrm>
            <a:off x="311700" y="1152475"/>
            <a:ext cx="7608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1"/>
                </a:solidFill>
                <a:latin typeface="Oswald"/>
                <a:ea typeface="Oswald"/>
                <a:cs typeface="Oswald"/>
                <a:sym typeface="Oswald"/>
                <a:hlinkClick r:id="rId3">
                  <a:extLst>
                    <a:ext uri="{A12FA001-AC4F-418D-AE19-62706E023703}">
                      <ahyp:hlinkClr val="tx"/>
                    </a:ext>
                  </a:extLst>
                </a:hlinkClick>
              </a:rPr>
              <a:t>Art Grant Applications</a:t>
            </a:r>
            <a:r>
              <a:rPr b="1" lang="en" sz="1800">
                <a:solidFill>
                  <a:schemeClr val="dk1"/>
                </a:solidFill>
                <a:latin typeface="Oswald"/>
                <a:ea typeface="Oswald"/>
                <a:cs typeface="Oswald"/>
                <a:sym typeface="Oswald"/>
              </a:rPr>
              <a:t>  https://sideburn.ca/participate/art/</a:t>
            </a:r>
            <a:endParaRPr b="1" sz="1800">
              <a:solidFill>
                <a:schemeClr val="dk1"/>
              </a:solidFill>
              <a:latin typeface="Oswald"/>
              <a:ea typeface="Oswald"/>
              <a:cs typeface="Oswald"/>
              <a:sym typeface="Oswald"/>
            </a:endParaRPr>
          </a:p>
          <a:p>
            <a:pPr indent="0" lvl="0" marL="0" rtl="0" algn="l">
              <a:spcBef>
                <a:spcPts val="1600"/>
              </a:spcBef>
              <a:spcAft>
                <a:spcPts val="0"/>
              </a:spcAft>
              <a:buNone/>
            </a:pPr>
            <a:r>
              <a:rPr b="1" lang="en" sz="1800" u="sng">
                <a:solidFill>
                  <a:schemeClr val="dk1"/>
                </a:solidFill>
                <a:latin typeface="Oswald"/>
                <a:ea typeface="Oswald"/>
                <a:cs typeface="Oswald"/>
                <a:sym typeface="Oswald"/>
                <a:hlinkClick r:id="rId4">
                  <a:extLst>
                    <a:ext uri="{A12FA001-AC4F-418D-AE19-62706E023703}">
                      <ahyp:hlinkClr val="tx"/>
                    </a:ext>
                  </a:extLst>
                </a:hlinkClick>
              </a:rPr>
              <a:t>Budget Template</a:t>
            </a:r>
            <a:r>
              <a:rPr b="1" lang="en" sz="1800">
                <a:solidFill>
                  <a:schemeClr val="dk1"/>
                </a:solidFill>
                <a:latin typeface="Oswald"/>
                <a:ea typeface="Oswald"/>
                <a:cs typeface="Oswald"/>
                <a:sym typeface="Oswald"/>
              </a:rPr>
              <a:t> - </a:t>
            </a:r>
            <a:r>
              <a:rPr lang="en" sz="1800">
                <a:solidFill>
                  <a:schemeClr val="dk1"/>
                </a:solidFill>
              </a:rPr>
              <a:t>your budget does not need to be this complex, but </a:t>
            </a:r>
            <a:r>
              <a:rPr lang="en" sz="1800">
                <a:solidFill>
                  <a:schemeClr val="dk1"/>
                </a:solidFill>
              </a:rPr>
              <a:t>it's</a:t>
            </a:r>
            <a:r>
              <a:rPr lang="en" sz="1800">
                <a:solidFill>
                  <a:schemeClr val="dk1"/>
                </a:solidFill>
              </a:rPr>
              <a:t> a place to start </a:t>
            </a:r>
            <a:endParaRPr sz="1800">
              <a:solidFill>
                <a:schemeClr val="dk1"/>
              </a:solidFill>
            </a:endParaRPr>
          </a:p>
          <a:p>
            <a:pPr indent="0" lvl="0" marL="0" rtl="0" algn="l">
              <a:spcBef>
                <a:spcPts val="1600"/>
              </a:spcBef>
              <a:spcAft>
                <a:spcPts val="0"/>
              </a:spcAft>
              <a:buNone/>
            </a:pPr>
            <a:r>
              <a:rPr b="1" lang="en" sz="1800">
                <a:solidFill>
                  <a:schemeClr val="dk1"/>
                </a:solidFill>
                <a:latin typeface="Oswald"/>
                <a:ea typeface="Oswald"/>
                <a:cs typeface="Oswald"/>
                <a:sym typeface="Oswald"/>
              </a:rPr>
              <a:t>Burnable Art Guidelines: </a:t>
            </a:r>
            <a:r>
              <a:rPr lang="en" sz="1800">
                <a:solidFill>
                  <a:schemeClr val="dk1"/>
                </a:solidFill>
              </a:rPr>
              <a:t>make sure to familiarize yourself with our policies</a:t>
            </a:r>
            <a:endParaRPr sz="1800">
              <a:solidFill>
                <a:schemeClr val="dk1"/>
              </a:solidFill>
            </a:endParaRPr>
          </a:p>
          <a:p>
            <a:pPr indent="0" lvl="0" marL="0" rtl="0" algn="l">
              <a:spcBef>
                <a:spcPts val="1600"/>
              </a:spcBef>
              <a:spcAft>
                <a:spcPts val="0"/>
              </a:spcAft>
              <a:buNone/>
            </a:pPr>
            <a:r>
              <a:rPr b="1" lang="en" sz="1800" u="sng">
                <a:solidFill>
                  <a:schemeClr val="dk1"/>
                </a:solidFill>
                <a:latin typeface="Oswald"/>
                <a:ea typeface="Oswald"/>
                <a:cs typeface="Oswald"/>
                <a:sym typeface="Oswald"/>
                <a:hlinkClick r:id="rId5">
                  <a:extLst>
                    <a:ext uri="{A12FA001-AC4F-418D-AE19-62706E023703}">
                      <ahyp:hlinkClr val="tx"/>
                    </a:ext>
                  </a:extLst>
                </a:hlinkClick>
              </a:rPr>
              <a:t>https://sideburn.ca/the-event/policies/flame-effects-and-fire-art/</a:t>
            </a:r>
            <a:endParaRPr b="1" sz="1800">
              <a:solidFill>
                <a:schemeClr val="dk1"/>
              </a:solidFill>
              <a:latin typeface="Oswald"/>
              <a:ea typeface="Oswald"/>
              <a:cs typeface="Oswald"/>
              <a:sym typeface="Oswald"/>
            </a:endParaRPr>
          </a:p>
          <a:p>
            <a:pPr indent="0" lvl="0" marL="0" rtl="0" algn="l">
              <a:spcBef>
                <a:spcPts val="1600"/>
              </a:spcBef>
              <a:spcAft>
                <a:spcPts val="0"/>
              </a:spcAft>
              <a:buNone/>
            </a:pPr>
            <a:r>
              <a:t/>
            </a:r>
            <a:endParaRPr b="1" sz="1800">
              <a:solidFill>
                <a:schemeClr val="dk1"/>
              </a:solidFill>
              <a:latin typeface="Oswald"/>
              <a:ea typeface="Oswald"/>
              <a:cs typeface="Oswald"/>
              <a:sym typeface="Oswald"/>
            </a:endParaRPr>
          </a:p>
          <a:p>
            <a:pPr indent="0" lvl="0" marL="0" rtl="0" algn="l">
              <a:spcBef>
                <a:spcPts val="1600"/>
              </a:spcBef>
              <a:spcAft>
                <a:spcPts val="160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5"/>
          <p:cNvSpPr txBox="1"/>
          <p:nvPr>
            <p:ph type="title"/>
          </p:nvPr>
        </p:nvSpPr>
        <p:spPr>
          <a:xfrm>
            <a:off x="3210900" y="914400"/>
            <a:ext cx="2722200" cy="300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Questions?</a:t>
            </a:r>
            <a:endParaRPr/>
          </a:p>
          <a:p>
            <a:pPr indent="0" lvl="0" marL="0" rtl="0" algn="l">
              <a:spcBef>
                <a:spcPts val="0"/>
              </a:spcBef>
              <a:spcAft>
                <a:spcPts val="0"/>
              </a:spcAft>
              <a:buNone/>
            </a:pPr>
            <a:r>
              <a:t/>
            </a:r>
            <a:endParaRPr/>
          </a:p>
          <a:p>
            <a:pPr indent="0" lvl="0" marL="0" rtl="0" algn="ctr">
              <a:spcBef>
                <a:spcPts val="0"/>
              </a:spcBef>
              <a:spcAft>
                <a:spcPts val="0"/>
              </a:spcAft>
              <a:buNone/>
            </a:pPr>
            <a:r>
              <a:rPr lang="en"/>
              <a:t>Contact info:</a:t>
            </a:r>
            <a:endParaRPr/>
          </a:p>
          <a:p>
            <a:pPr indent="0" lvl="0" marL="0" rtl="0" algn="ctr">
              <a:spcBef>
                <a:spcPts val="0"/>
              </a:spcBef>
              <a:spcAft>
                <a:spcPts val="0"/>
              </a:spcAft>
              <a:buNone/>
            </a:pPr>
            <a:r>
              <a:rPr lang="en" u="sng">
                <a:solidFill>
                  <a:schemeClr val="hlink"/>
                </a:solidFill>
                <a:hlinkClick r:id="rId3"/>
              </a:rPr>
              <a:t>art@sideburn.ca</a:t>
            </a:r>
            <a:endParaRPr/>
          </a:p>
          <a:p>
            <a:pPr indent="0" lvl="0" marL="0" rtl="0" algn="ctr">
              <a:spcBef>
                <a:spcPts val="0"/>
              </a:spcBef>
              <a:spcAft>
                <a:spcPts val="0"/>
              </a:spcAft>
              <a:buNone/>
            </a:pPr>
            <a:r>
              <a:rPr lang="en" u="sng">
                <a:solidFill>
                  <a:schemeClr val="hlink"/>
                </a:solidFill>
                <a:hlinkClick r:id="rId4"/>
              </a:rPr>
              <a:t>fast@sideburn.ca</a:t>
            </a:r>
            <a:endParaRPr/>
          </a:p>
          <a:p>
            <a:pPr indent="0" lvl="0" marL="0" rtl="0" algn="l">
              <a:spcBef>
                <a:spcPts val="0"/>
              </a:spcBef>
              <a:spcAft>
                <a:spcPts val="0"/>
              </a:spcAft>
              <a:buNone/>
            </a:pPr>
            <a:r>
              <a:t/>
            </a:r>
            <a:endParaRPr/>
          </a:p>
        </p:txBody>
      </p:sp>
      <p:sp>
        <p:nvSpPr>
          <p:cNvPr id="229" name="Google Shape;229;p35"/>
          <p:cNvSpPr txBox="1"/>
          <p:nvPr/>
        </p:nvSpPr>
        <p:spPr>
          <a:xfrm>
            <a:off x="2325450" y="3916800"/>
            <a:ext cx="4493100" cy="103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THANK YOU to our 2025 Volunteer </a:t>
            </a:r>
            <a:r>
              <a:rPr lang="en">
                <a:solidFill>
                  <a:schemeClr val="dk1"/>
                </a:solidFill>
              </a:rPr>
              <a:t>Photographers</a:t>
            </a:r>
            <a:r>
              <a:rPr lang="en">
                <a:solidFill>
                  <a:schemeClr val="dk1"/>
                </a:solidFill>
              </a:rPr>
              <a:t>:</a:t>
            </a:r>
            <a:endParaRPr>
              <a:solidFill>
                <a:schemeClr val="dk1"/>
              </a:solidFill>
            </a:endParaRPr>
          </a:p>
          <a:p>
            <a:pPr indent="0" lvl="0" marL="0" rtl="0" algn="ctr">
              <a:spcBef>
                <a:spcPts val="0"/>
              </a:spcBef>
              <a:spcAft>
                <a:spcPts val="0"/>
              </a:spcAft>
              <a:buNone/>
            </a:pPr>
            <a:r>
              <a:rPr lang="en">
                <a:solidFill>
                  <a:schemeClr val="dk1"/>
                </a:solidFill>
              </a:rPr>
              <a:t>Charlie</a:t>
            </a:r>
            <a:r>
              <a:rPr lang="en">
                <a:solidFill>
                  <a:schemeClr val="dk1"/>
                </a:solidFill>
              </a:rPr>
              <a:t> Lawton</a:t>
            </a:r>
            <a:endParaRPr>
              <a:solidFill>
                <a:schemeClr val="dk1"/>
              </a:solidFill>
            </a:endParaRPr>
          </a:p>
          <a:p>
            <a:pPr indent="0" lvl="0" marL="0" rtl="0" algn="ctr">
              <a:spcBef>
                <a:spcPts val="0"/>
              </a:spcBef>
              <a:spcAft>
                <a:spcPts val="0"/>
              </a:spcAft>
              <a:buNone/>
            </a:pPr>
            <a:r>
              <a:rPr lang="en">
                <a:solidFill>
                  <a:schemeClr val="dk1"/>
                </a:solidFill>
              </a:rPr>
              <a:t>Derek Sahama</a:t>
            </a:r>
            <a:endParaRPr>
              <a:solidFill>
                <a:schemeClr val="dk1"/>
              </a:solidFill>
            </a:endParaRPr>
          </a:p>
          <a:p>
            <a:pPr indent="0" lvl="0" marL="0" rtl="0" algn="ctr">
              <a:spcBef>
                <a:spcPts val="0"/>
              </a:spcBef>
              <a:spcAft>
                <a:spcPts val="0"/>
              </a:spcAft>
              <a:buNone/>
            </a:pPr>
            <a:r>
              <a:rPr lang="en">
                <a:solidFill>
                  <a:schemeClr val="dk1"/>
                </a:solidFill>
              </a:rPr>
              <a:t>Caroline Monte</a:t>
            </a:r>
            <a:endParaRPr>
              <a:solidFill>
                <a:schemeClr val="dk1"/>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15"/>
          <p:cNvPicPr preferRelativeResize="0"/>
          <p:nvPr/>
        </p:nvPicPr>
        <p:blipFill rotWithShape="1">
          <a:blip r:embed="rId3">
            <a:alphaModFix/>
          </a:blip>
          <a:srcRect b="0" l="18554" r="13878" t="0"/>
          <a:stretch/>
        </p:blipFill>
        <p:spPr>
          <a:xfrm>
            <a:off x="4699000" y="0"/>
            <a:ext cx="5214223" cy="5143501"/>
          </a:xfrm>
          <a:prstGeom prst="rect">
            <a:avLst/>
          </a:prstGeom>
          <a:noFill/>
          <a:ln>
            <a:noFill/>
          </a:ln>
        </p:spPr>
      </p:pic>
      <p:sp>
        <p:nvSpPr>
          <p:cNvPr id="72" name="Google Shape;72;p15"/>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swald SemiBold"/>
                <a:ea typeface="Oswald SemiBold"/>
                <a:cs typeface="Oswald SemiBold"/>
                <a:sym typeface="Oswald SemiBold"/>
              </a:rPr>
              <a:t>What is SideBurn?</a:t>
            </a:r>
            <a:endParaRPr>
              <a:solidFill>
                <a:schemeClr val="dk1"/>
              </a:solidFill>
              <a:latin typeface="Oswald SemiBold"/>
              <a:ea typeface="Oswald SemiBold"/>
              <a:cs typeface="Oswald SemiBold"/>
              <a:sym typeface="Oswald SemiBold"/>
            </a:endParaRPr>
          </a:p>
        </p:txBody>
      </p:sp>
      <p:sp>
        <p:nvSpPr>
          <p:cNvPr id="73" name="Google Shape;73;p15"/>
          <p:cNvSpPr/>
          <p:nvPr/>
        </p:nvSpPr>
        <p:spPr>
          <a:xfrm flipH="1">
            <a:off x="0" y="1107375"/>
            <a:ext cx="4699000" cy="4036125"/>
          </a:xfrm>
          <a:prstGeom prst="rect">
            <a:avLst/>
          </a:prstGeom>
          <a:solidFill>
            <a:srgbClr val="151B26">
              <a:alpha val="9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endParaRPr>
          </a:p>
        </p:txBody>
      </p:sp>
      <p:sp>
        <p:nvSpPr>
          <p:cNvPr id="74" name="Google Shape;74;p15"/>
          <p:cNvSpPr txBox="1"/>
          <p:nvPr>
            <p:ph idx="1" type="body"/>
          </p:nvPr>
        </p:nvSpPr>
        <p:spPr>
          <a:xfrm>
            <a:off x="311700" y="1328800"/>
            <a:ext cx="42108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F3F3F3"/>
                </a:solidFill>
              </a:rPr>
              <a:t>A sanctioned Burning Man Regional Event.</a:t>
            </a:r>
            <a:endParaRPr>
              <a:solidFill>
                <a:srgbClr val="F3F3F3"/>
              </a:solidFill>
            </a:endParaRPr>
          </a:p>
          <a:p>
            <a:pPr indent="0" lvl="0" marL="0" rtl="0" algn="l">
              <a:lnSpc>
                <a:spcPct val="100000"/>
              </a:lnSpc>
              <a:spcBef>
                <a:spcPts val="1600"/>
              </a:spcBef>
              <a:spcAft>
                <a:spcPts val="0"/>
              </a:spcAft>
              <a:buClr>
                <a:schemeClr val="dk1"/>
              </a:buClr>
              <a:buSzPts val="1100"/>
              <a:buFont typeface="Arial"/>
              <a:buNone/>
            </a:pPr>
            <a:r>
              <a:rPr lang="en">
                <a:solidFill>
                  <a:srgbClr val="F3F3F3"/>
                </a:solidFill>
              </a:rPr>
              <a:t>We are guided by the 10 Principles of Burning Man.</a:t>
            </a:r>
            <a:endParaRPr>
              <a:solidFill>
                <a:srgbClr val="F3F3F3"/>
              </a:solidFill>
            </a:endParaRPr>
          </a:p>
          <a:p>
            <a:pPr indent="0" lvl="0" marL="0" rtl="0" algn="l">
              <a:lnSpc>
                <a:spcPct val="100000"/>
              </a:lnSpc>
              <a:spcBef>
                <a:spcPts val="1600"/>
              </a:spcBef>
              <a:spcAft>
                <a:spcPts val="0"/>
              </a:spcAft>
              <a:buNone/>
            </a:pPr>
            <a:r>
              <a:rPr lang="en">
                <a:solidFill>
                  <a:srgbClr val="F3F3F3"/>
                </a:solidFill>
              </a:rPr>
              <a:t>It is run by a volunteer board of 12+ all year round. We have a healthy, long-standing, incorporated non-profit organisation behind the event.</a:t>
            </a:r>
            <a:endParaRPr>
              <a:solidFill>
                <a:srgbClr val="F3F3F3"/>
              </a:solidFill>
            </a:endParaRPr>
          </a:p>
          <a:p>
            <a:pPr indent="0" lvl="0" marL="0" rtl="0" algn="l">
              <a:lnSpc>
                <a:spcPct val="100000"/>
              </a:lnSpc>
              <a:spcBef>
                <a:spcPts val="1600"/>
              </a:spcBef>
              <a:spcAft>
                <a:spcPts val="0"/>
              </a:spcAft>
              <a:buNone/>
            </a:pPr>
            <a:r>
              <a:rPr lang="en">
                <a:solidFill>
                  <a:srgbClr val="F3F3F3"/>
                </a:solidFill>
              </a:rPr>
              <a:t>The event has two ‘burn’ nights, Saturday and Sunday, where we burn two unique art pieces built out of wood.</a:t>
            </a:r>
            <a:endParaRPr>
              <a:solidFill>
                <a:srgbClr val="F3F3F3"/>
              </a:solidFill>
            </a:endParaRPr>
          </a:p>
          <a:p>
            <a:pPr indent="0" lvl="0" marL="0" rtl="0" algn="l">
              <a:lnSpc>
                <a:spcPct val="100000"/>
              </a:lnSpc>
              <a:spcBef>
                <a:spcPts val="1600"/>
              </a:spcBef>
              <a:spcAft>
                <a:spcPts val="0"/>
              </a:spcAft>
              <a:buNone/>
            </a:pPr>
            <a:r>
              <a:rPr lang="en">
                <a:solidFill>
                  <a:srgbClr val="F3F3F3"/>
                </a:solidFill>
              </a:rPr>
              <a:t>We offer the opportunity for participants to come and unplug and camp for 4 days in Stone Mills.</a:t>
            </a:r>
            <a:endParaRPr>
              <a:solidFill>
                <a:srgbClr val="F3F3F3"/>
              </a:solidFill>
            </a:endParaRPr>
          </a:p>
          <a:p>
            <a:pPr indent="0" lvl="0" marL="0" rtl="0" algn="l">
              <a:lnSpc>
                <a:spcPct val="100000"/>
              </a:lnSpc>
              <a:spcBef>
                <a:spcPts val="1600"/>
              </a:spcBef>
              <a:spcAft>
                <a:spcPts val="0"/>
              </a:spcAft>
              <a:buNone/>
            </a:pPr>
            <a:r>
              <a:rPr lang="en">
                <a:solidFill>
                  <a:srgbClr val="D9D9D9"/>
                </a:solidFill>
                <a:latin typeface="Oswald Light"/>
                <a:ea typeface="Oswald Light"/>
                <a:cs typeface="Oswald Light"/>
                <a:sym typeface="Oswald Light"/>
              </a:rPr>
              <a:t>We all bring the fun!</a:t>
            </a:r>
            <a:endParaRPr>
              <a:solidFill>
                <a:srgbClr val="D9D9D9"/>
              </a:solidFill>
              <a:latin typeface="Oswald Light"/>
              <a:ea typeface="Oswald Light"/>
              <a:cs typeface="Oswald Light"/>
              <a:sym typeface="Oswald Light"/>
            </a:endParaRPr>
          </a:p>
          <a:p>
            <a:pPr indent="0" lvl="0" marL="0" rtl="0" algn="l">
              <a:lnSpc>
                <a:spcPct val="100000"/>
              </a:lnSpc>
              <a:spcBef>
                <a:spcPts val="1600"/>
              </a:spcBef>
              <a:spcAft>
                <a:spcPts val="1600"/>
              </a:spcAft>
              <a:buClr>
                <a:srgbClr val="000000"/>
              </a:buClr>
              <a:buSzPts val="1100"/>
              <a:buFont typeface="Arial"/>
              <a:buNone/>
            </a:pPr>
            <a:r>
              <a:t/>
            </a:r>
            <a:endParaRPr>
              <a:solidFill>
                <a:srgbClr val="D9D9D9"/>
              </a:solidFill>
              <a:latin typeface="Oswald Light"/>
              <a:ea typeface="Oswald Light"/>
              <a:cs typeface="Oswald Light"/>
              <a:sym typeface="Oswald Light"/>
            </a:endParaRPr>
          </a:p>
        </p:txBody>
      </p:sp>
      <p:sp>
        <p:nvSpPr>
          <p:cNvPr id="75" name="Google Shape;75;p15"/>
          <p:cNvSpPr txBox="1"/>
          <p:nvPr/>
        </p:nvSpPr>
        <p:spPr>
          <a:xfrm>
            <a:off x="311700" y="4807175"/>
            <a:ext cx="8631000" cy="183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800">
                <a:solidFill>
                  <a:srgbClr val="B7B7B7"/>
                </a:solidFill>
              </a:rPr>
              <a:t>© captured by CARO</a:t>
            </a:r>
            <a:endParaRPr sz="800">
              <a:solidFill>
                <a:srgbClr val="B7B7B7"/>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grpSp>
        <p:nvGrpSpPr>
          <p:cNvPr id="80" name="Google Shape;80;p16"/>
          <p:cNvGrpSpPr/>
          <p:nvPr/>
        </p:nvGrpSpPr>
        <p:grpSpPr>
          <a:xfrm>
            <a:off x="3429000" y="704850"/>
            <a:ext cx="5715000" cy="3733800"/>
            <a:chOff x="3231175" y="487675"/>
            <a:chExt cx="5715000" cy="3733800"/>
          </a:xfrm>
        </p:grpSpPr>
        <p:pic>
          <p:nvPicPr>
            <p:cNvPr id="81" name="Google Shape;81;p16"/>
            <p:cNvPicPr preferRelativeResize="0"/>
            <p:nvPr/>
          </p:nvPicPr>
          <p:blipFill rotWithShape="1">
            <a:blip r:embed="rId3">
              <a:alphaModFix/>
            </a:blip>
            <a:srcRect b="17923" l="24908" r="18990" t="9480"/>
            <a:stretch/>
          </p:blipFill>
          <p:spPr>
            <a:xfrm>
              <a:off x="3231175" y="487675"/>
              <a:ext cx="5715000" cy="3733800"/>
            </a:xfrm>
            <a:prstGeom prst="rect">
              <a:avLst/>
            </a:prstGeom>
            <a:noFill/>
            <a:ln>
              <a:noFill/>
            </a:ln>
          </p:spPr>
        </p:pic>
        <p:sp>
          <p:nvSpPr>
            <p:cNvPr id="82" name="Google Shape;82;p16"/>
            <p:cNvSpPr/>
            <p:nvPr/>
          </p:nvSpPr>
          <p:spPr>
            <a:xfrm>
              <a:off x="7077000" y="2128175"/>
              <a:ext cx="168600" cy="175800"/>
            </a:xfrm>
            <a:prstGeom prst="hear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83" name="Google Shape;83;p16"/>
          <p:cNvSpPr/>
          <p:nvPr/>
        </p:nvSpPr>
        <p:spPr>
          <a:xfrm flipH="1">
            <a:off x="0" y="0"/>
            <a:ext cx="3429000" cy="5143500"/>
          </a:xfrm>
          <a:prstGeom prst="rect">
            <a:avLst/>
          </a:prstGeom>
          <a:solidFill>
            <a:srgbClr val="151B26">
              <a:alpha val="9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endParaRPr>
          </a:p>
        </p:txBody>
      </p:sp>
      <p:sp>
        <p:nvSpPr>
          <p:cNvPr id="84" name="Google Shape;84;p16"/>
          <p:cNvSpPr txBox="1"/>
          <p:nvPr/>
        </p:nvSpPr>
        <p:spPr>
          <a:xfrm>
            <a:off x="197225" y="2901150"/>
            <a:ext cx="3519300" cy="1800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b="1" sz="1600">
              <a:solidFill>
                <a:srgbClr val="D9D9D9"/>
              </a:solidFill>
              <a:latin typeface="Oswald"/>
              <a:ea typeface="Oswald"/>
              <a:cs typeface="Oswald"/>
              <a:sym typeface="Oswald"/>
            </a:endParaRPr>
          </a:p>
          <a:p>
            <a:pPr indent="0" lvl="0" marL="0" rtl="0" algn="l">
              <a:lnSpc>
                <a:spcPct val="100000"/>
              </a:lnSpc>
              <a:spcBef>
                <a:spcPts val="1600"/>
              </a:spcBef>
              <a:spcAft>
                <a:spcPts val="0"/>
              </a:spcAft>
              <a:buNone/>
            </a:pPr>
            <a:r>
              <a:rPr lang="en" sz="1600">
                <a:solidFill>
                  <a:srgbClr val="D9D9D9"/>
                </a:solidFill>
                <a:latin typeface="Oswald Light"/>
                <a:ea typeface="Oswald Light"/>
                <a:cs typeface="Oswald Light"/>
                <a:sym typeface="Oswald Light"/>
              </a:rPr>
              <a:t>2.5 hr drive from Toronto ………………………….</a:t>
            </a:r>
            <a:endParaRPr sz="1600">
              <a:solidFill>
                <a:srgbClr val="D9D9D9"/>
              </a:solidFill>
              <a:latin typeface="Oswald Light"/>
              <a:ea typeface="Oswald Light"/>
              <a:cs typeface="Oswald Light"/>
              <a:sym typeface="Oswald Light"/>
            </a:endParaRPr>
          </a:p>
          <a:p>
            <a:pPr indent="0" lvl="0" marL="0" rtl="0" algn="l">
              <a:lnSpc>
                <a:spcPct val="150000"/>
              </a:lnSpc>
              <a:spcBef>
                <a:spcPts val="1600"/>
              </a:spcBef>
              <a:spcAft>
                <a:spcPts val="1600"/>
              </a:spcAft>
              <a:buNone/>
            </a:pPr>
            <a:r>
              <a:rPr lang="en" sz="1600">
                <a:solidFill>
                  <a:srgbClr val="D9D9D9"/>
                </a:solidFill>
                <a:latin typeface="Oswald Light"/>
                <a:ea typeface="Oswald Light"/>
                <a:cs typeface="Oswald Light"/>
                <a:sym typeface="Oswald Light"/>
              </a:rPr>
              <a:t>……………………………... </a:t>
            </a:r>
            <a:r>
              <a:rPr lang="en" sz="1600">
                <a:solidFill>
                  <a:srgbClr val="D9D9D9"/>
                </a:solidFill>
                <a:latin typeface="Oswald Light"/>
                <a:ea typeface="Oswald Light"/>
                <a:cs typeface="Oswald Light"/>
                <a:sym typeface="Oswald Light"/>
              </a:rPr>
              <a:t>2 hr drive from Ottawa</a:t>
            </a:r>
            <a:br>
              <a:rPr lang="en" sz="1600">
                <a:solidFill>
                  <a:srgbClr val="D9D9D9"/>
                </a:solidFill>
                <a:latin typeface="Oswald Light"/>
                <a:ea typeface="Oswald Light"/>
                <a:cs typeface="Oswald Light"/>
                <a:sym typeface="Oswald Light"/>
              </a:rPr>
            </a:br>
            <a:r>
              <a:rPr lang="en" sz="1200">
                <a:solidFill>
                  <a:srgbClr val="D9D9D9"/>
                </a:solidFill>
                <a:latin typeface="Oswald ExtraLight"/>
                <a:ea typeface="Oswald ExtraLight"/>
                <a:cs typeface="Oswald ExtraLight"/>
                <a:sym typeface="Oswald ExtraLight"/>
              </a:rPr>
              <a:t>(north of Kingston)</a:t>
            </a:r>
            <a:endParaRPr sz="1200">
              <a:solidFill>
                <a:srgbClr val="D9D9D9"/>
              </a:solidFill>
              <a:latin typeface="Oswald ExtraLight"/>
              <a:ea typeface="Oswald ExtraLight"/>
              <a:cs typeface="Oswald ExtraLight"/>
              <a:sym typeface="Oswald ExtraLight"/>
            </a:endParaRPr>
          </a:p>
        </p:txBody>
      </p:sp>
      <p:sp>
        <p:nvSpPr>
          <p:cNvPr id="85" name="Google Shape;85;p16"/>
          <p:cNvSpPr txBox="1"/>
          <p:nvPr>
            <p:ph type="title"/>
          </p:nvPr>
        </p:nvSpPr>
        <p:spPr>
          <a:xfrm>
            <a:off x="197225"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Oswald SemiBold"/>
                <a:ea typeface="Oswald SemiBold"/>
                <a:cs typeface="Oswald SemiBold"/>
                <a:sym typeface="Oswald SemiBold"/>
              </a:rPr>
              <a:t>Wh</a:t>
            </a:r>
            <a:r>
              <a:rPr lang="en">
                <a:solidFill>
                  <a:srgbClr val="FFFFFF"/>
                </a:solidFill>
              </a:rPr>
              <a:t>ere</a:t>
            </a:r>
            <a:r>
              <a:rPr lang="en">
                <a:solidFill>
                  <a:srgbClr val="FFFFFF"/>
                </a:solidFill>
                <a:latin typeface="Oswald SemiBold"/>
                <a:ea typeface="Oswald SemiBold"/>
                <a:cs typeface="Oswald SemiBold"/>
                <a:sym typeface="Oswald SemiBold"/>
              </a:rPr>
              <a:t> is SideBurn?</a:t>
            </a:r>
            <a:endParaRPr>
              <a:solidFill>
                <a:srgbClr val="FFFFFF"/>
              </a:solidFill>
              <a:latin typeface="Oswald SemiBold"/>
              <a:ea typeface="Oswald SemiBold"/>
              <a:cs typeface="Oswald SemiBold"/>
              <a:sym typeface="Oswald SemiBold"/>
            </a:endParaRPr>
          </a:p>
        </p:txBody>
      </p:sp>
      <p:pic>
        <p:nvPicPr>
          <p:cNvPr id="86" name="Google Shape;86;p16"/>
          <p:cNvPicPr preferRelativeResize="0"/>
          <p:nvPr/>
        </p:nvPicPr>
        <p:blipFill rotWithShape="1">
          <a:blip r:embed="rId4">
            <a:alphaModFix/>
          </a:blip>
          <a:srcRect b="45740" l="10680" r="10672" t="44938"/>
          <a:stretch/>
        </p:blipFill>
        <p:spPr>
          <a:xfrm>
            <a:off x="540291" y="1978900"/>
            <a:ext cx="6597900" cy="518100"/>
          </a:xfrm>
          <a:prstGeom prst="round2DiagRect">
            <a:avLst>
              <a:gd fmla="val 0" name="adj1"/>
              <a:gd fmla="val 39609" name="adj2"/>
            </a:avLst>
          </a:prstGeom>
          <a:noFill/>
          <a:ln>
            <a:noFill/>
          </a:ln>
          <a:effectLst>
            <a:outerShdw blurRad="342900" rotWithShape="0" algn="bl" dir="6000000" dist="57150">
              <a:schemeClr val="lt1">
                <a:alpha val="50000"/>
              </a:schemeClr>
            </a:outerShdw>
          </a:effectLst>
        </p:spPr>
      </p:pic>
      <p:sp>
        <p:nvSpPr>
          <p:cNvPr id="87" name="Google Shape;87;p16"/>
          <p:cNvSpPr txBox="1"/>
          <p:nvPr/>
        </p:nvSpPr>
        <p:spPr>
          <a:xfrm>
            <a:off x="197225" y="1080675"/>
            <a:ext cx="8030100" cy="112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b="1" lang="en" sz="1600">
                <a:solidFill>
                  <a:srgbClr val="D9D9D9"/>
                </a:solidFill>
                <a:latin typeface="Oswald"/>
                <a:ea typeface="Oswald"/>
                <a:cs typeface="Oswald"/>
                <a:sym typeface="Oswald"/>
              </a:rPr>
              <a:t>May 14-18 2026, Stone Mills, ON</a:t>
            </a:r>
            <a:endParaRPr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7"/>
          <p:cNvPicPr preferRelativeResize="0"/>
          <p:nvPr/>
        </p:nvPicPr>
        <p:blipFill rotWithShape="1">
          <a:blip r:embed="rId3">
            <a:alphaModFix/>
          </a:blip>
          <a:srcRect b="26782" l="30454" r="0" t="0"/>
          <a:stretch/>
        </p:blipFill>
        <p:spPr>
          <a:xfrm flipH="1">
            <a:off x="853003" y="-118225"/>
            <a:ext cx="9143997" cy="5379973"/>
          </a:xfrm>
          <a:prstGeom prst="rect">
            <a:avLst/>
          </a:prstGeom>
          <a:noFill/>
          <a:ln>
            <a:noFill/>
          </a:ln>
        </p:spPr>
      </p:pic>
      <p:sp>
        <p:nvSpPr>
          <p:cNvPr id="93" name="Google Shape;93;p17"/>
          <p:cNvSpPr/>
          <p:nvPr/>
        </p:nvSpPr>
        <p:spPr>
          <a:xfrm rot="-5400000">
            <a:off x="-462105" y="140967"/>
            <a:ext cx="5464638" cy="4540428"/>
          </a:xfrm>
          <a:prstGeom prst="flowChartDocument">
            <a:avLst/>
          </a:prstGeom>
          <a:solidFill>
            <a:srgbClr val="151B26">
              <a:alpha val="9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 name="Google Shape;94;p17"/>
          <p:cNvSpPr txBox="1"/>
          <p:nvPr>
            <p:ph type="title"/>
          </p:nvPr>
        </p:nvSpPr>
        <p:spPr>
          <a:xfrm>
            <a:off x="311700" y="243700"/>
            <a:ext cx="33792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Grant Amounts			</a:t>
            </a:r>
            <a:endParaRPr>
              <a:solidFill>
                <a:srgbClr val="FFFFFF"/>
              </a:solidFill>
            </a:endParaRPr>
          </a:p>
        </p:txBody>
      </p:sp>
      <p:sp>
        <p:nvSpPr>
          <p:cNvPr id="95" name="Google Shape;95;p17"/>
          <p:cNvSpPr txBox="1"/>
          <p:nvPr/>
        </p:nvSpPr>
        <p:spPr>
          <a:xfrm>
            <a:off x="311700" y="914400"/>
            <a:ext cx="32946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600">
                <a:solidFill>
                  <a:schemeClr val="lt1"/>
                </a:solidFill>
                <a:latin typeface="Oswald"/>
                <a:ea typeface="Oswald"/>
                <a:cs typeface="Oswald"/>
                <a:sym typeface="Oswald"/>
              </a:rPr>
              <a:t>SideBurn offers:</a:t>
            </a:r>
            <a:endParaRPr b="1" sz="1600">
              <a:solidFill>
                <a:schemeClr val="lt1"/>
              </a:solidFill>
              <a:latin typeface="Oswald"/>
              <a:ea typeface="Oswald"/>
              <a:cs typeface="Oswald"/>
              <a:sym typeface="Oswald"/>
            </a:endParaRPr>
          </a:p>
          <a:p>
            <a:pPr indent="-330200" lvl="0" marL="457200" rtl="0" algn="l">
              <a:spcBef>
                <a:spcPts val="0"/>
              </a:spcBef>
              <a:spcAft>
                <a:spcPts val="0"/>
              </a:spcAft>
              <a:buClr>
                <a:schemeClr val="lt1"/>
              </a:buClr>
              <a:buSzPts val="1600"/>
              <a:buFont typeface="Oswald Light"/>
              <a:buChar char="●"/>
            </a:pPr>
            <a:r>
              <a:rPr lang="en" sz="1600">
                <a:solidFill>
                  <a:schemeClr val="lt1"/>
                </a:solidFill>
                <a:latin typeface="Oswald Light"/>
                <a:ea typeface="Oswald Light"/>
                <a:cs typeface="Oswald Light"/>
                <a:sym typeface="Oswald Light"/>
              </a:rPr>
              <a:t>Creators Grant - up to $1,200</a:t>
            </a:r>
            <a:endParaRPr sz="1600">
              <a:solidFill>
                <a:schemeClr val="lt1"/>
              </a:solidFill>
              <a:latin typeface="Oswald Light"/>
              <a:ea typeface="Oswald Light"/>
              <a:cs typeface="Oswald Light"/>
              <a:sym typeface="Oswald Light"/>
            </a:endParaRPr>
          </a:p>
          <a:p>
            <a:pPr indent="-330200" lvl="0" marL="457200" rtl="0" algn="l">
              <a:spcBef>
                <a:spcPts val="0"/>
              </a:spcBef>
              <a:spcAft>
                <a:spcPts val="0"/>
              </a:spcAft>
              <a:buClr>
                <a:schemeClr val="lt1"/>
              </a:buClr>
              <a:buSzPts val="1600"/>
              <a:buFont typeface="Oswald Light"/>
              <a:buChar char="●"/>
            </a:pPr>
            <a:r>
              <a:rPr lang="en" sz="1600">
                <a:solidFill>
                  <a:schemeClr val="lt1"/>
                </a:solidFill>
                <a:latin typeface="Oswald Light"/>
                <a:ea typeface="Oswald Light"/>
                <a:cs typeface="Oswald Light"/>
                <a:sym typeface="Oswald Light"/>
              </a:rPr>
              <a:t>Fire Art Creators Grant - up to $1,200</a:t>
            </a:r>
            <a:endParaRPr sz="1600">
              <a:solidFill>
                <a:schemeClr val="lt1"/>
              </a:solidFill>
              <a:latin typeface="Oswald Light"/>
              <a:ea typeface="Oswald Light"/>
              <a:cs typeface="Oswald Light"/>
              <a:sym typeface="Oswald Light"/>
            </a:endParaRPr>
          </a:p>
          <a:p>
            <a:pPr indent="-330200" lvl="0" marL="457200" rtl="0" algn="l">
              <a:spcBef>
                <a:spcPts val="0"/>
              </a:spcBef>
              <a:spcAft>
                <a:spcPts val="0"/>
              </a:spcAft>
              <a:buClr>
                <a:schemeClr val="lt1"/>
              </a:buClr>
              <a:buSzPts val="1600"/>
              <a:buFont typeface="Oswald Light"/>
              <a:buChar char="●"/>
            </a:pPr>
            <a:r>
              <a:rPr lang="en" sz="1600">
                <a:solidFill>
                  <a:schemeClr val="lt1"/>
                </a:solidFill>
                <a:latin typeface="Oswald Light"/>
                <a:ea typeface="Oswald Light"/>
                <a:cs typeface="Oswald Light"/>
                <a:sym typeface="Oswald Light"/>
              </a:rPr>
              <a:t>Legacy Grant - up to $700</a:t>
            </a:r>
            <a:endParaRPr sz="1600">
              <a:solidFill>
                <a:schemeClr val="lt1"/>
              </a:solidFill>
              <a:latin typeface="Oswald Light"/>
              <a:ea typeface="Oswald Light"/>
              <a:cs typeface="Oswald Light"/>
              <a:sym typeface="Oswald Light"/>
            </a:endParaRPr>
          </a:p>
          <a:p>
            <a:pPr indent="-330200" lvl="0" marL="457200" rtl="0" algn="l">
              <a:spcBef>
                <a:spcPts val="0"/>
              </a:spcBef>
              <a:spcAft>
                <a:spcPts val="0"/>
              </a:spcAft>
              <a:buClr>
                <a:schemeClr val="lt1"/>
              </a:buClr>
              <a:buSzPts val="1600"/>
              <a:buFont typeface="Oswald Light"/>
              <a:buChar char="●"/>
            </a:pPr>
            <a:r>
              <a:rPr lang="en" sz="1600">
                <a:solidFill>
                  <a:schemeClr val="lt1"/>
                </a:solidFill>
                <a:latin typeface="Oswald Light"/>
                <a:ea typeface="Oswald Light"/>
                <a:cs typeface="Oswald Light"/>
                <a:sym typeface="Oswald Light"/>
              </a:rPr>
              <a:t>Micro Grant - up to $150</a:t>
            </a:r>
            <a:endParaRPr sz="1600">
              <a:solidFill>
                <a:schemeClr val="lt1"/>
              </a:solidFill>
              <a:latin typeface="Oswald Light"/>
              <a:ea typeface="Oswald Light"/>
              <a:cs typeface="Oswald Light"/>
              <a:sym typeface="Oswald Light"/>
            </a:endParaRPr>
          </a:p>
          <a:p>
            <a:pPr indent="0" lvl="0" marL="0" rtl="0" algn="l">
              <a:spcBef>
                <a:spcPts val="0"/>
              </a:spcBef>
              <a:spcAft>
                <a:spcPts val="0"/>
              </a:spcAft>
              <a:buNone/>
            </a:pPr>
            <a:r>
              <a:t/>
            </a:r>
            <a:endParaRPr sz="1600">
              <a:solidFill>
                <a:schemeClr val="lt1"/>
              </a:solidFill>
              <a:latin typeface="Oswald Light"/>
              <a:ea typeface="Oswald Light"/>
              <a:cs typeface="Oswald Light"/>
              <a:sym typeface="Oswald Light"/>
            </a:endParaRPr>
          </a:p>
          <a:p>
            <a:pPr indent="0" lvl="0" marL="0" rtl="0" algn="l">
              <a:spcBef>
                <a:spcPts val="0"/>
              </a:spcBef>
              <a:spcAft>
                <a:spcPts val="0"/>
              </a:spcAft>
              <a:buNone/>
            </a:pPr>
            <a:r>
              <a:rPr lang="en" sz="1600">
                <a:solidFill>
                  <a:schemeClr val="lt1"/>
                </a:solidFill>
                <a:latin typeface="Oswald Light"/>
                <a:ea typeface="Oswald Light"/>
                <a:cs typeface="Oswald Light"/>
                <a:sym typeface="Oswald Light"/>
              </a:rPr>
              <a:t>75% of this amount is released right away when you accept the grant and sign the artist contract</a:t>
            </a:r>
            <a:endParaRPr sz="1600">
              <a:solidFill>
                <a:schemeClr val="lt1"/>
              </a:solidFill>
              <a:latin typeface="Oswald Light"/>
              <a:ea typeface="Oswald Light"/>
              <a:cs typeface="Oswald Light"/>
              <a:sym typeface="Oswald Light"/>
            </a:endParaRPr>
          </a:p>
          <a:p>
            <a:pPr indent="0" lvl="0" marL="0" rtl="0" algn="l">
              <a:spcBef>
                <a:spcPts val="0"/>
              </a:spcBef>
              <a:spcAft>
                <a:spcPts val="0"/>
              </a:spcAft>
              <a:buNone/>
            </a:pPr>
            <a:r>
              <a:t/>
            </a:r>
            <a:endParaRPr sz="1600">
              <a:solidFill>
                <a:schemeClr val="lt1"/>
              </a:solidFill>
              <a:latin typeface="Oswald Light"/>
              <a:ea typeface="Oswald Light"/>
              <a:cs typeface="Oswald Light"/>
              <a:sym typeface="Oswald Light"/>
            </a:endParaRPr>
          </a:p>
          <a:p>
            <a:pPr indent="0" lvl="0" marL="0" rtl="0" algn="l">
              <a:spcBef>
                <a:spcPts val="0"/>
              </a:spcBef>
              <a:spcAft>
                <a:spcPts val="0"/>
              </a:spcAft>
              <a:buNone/>
            </a:pPr>
            <a:r>
              <a:rPr lang="en" sz="1600">
                <a:solidFill>
                  <a:schemeClr val="lt1"/>
                </a:solidFill>
                <a:latin typeface="Oswald Light"/>
                <a:ea typeface="Oswald Light"/>
                <a:cs typeface="Oswald Light"/>
                <a:sym typeface="Oswald Light"/>
              </a:rPr>
              <a:t>The remaining 25% is released after the event</a:t>
            </a:r>
            <a:endParaRPr sz="1600">
              <a:solidFill>
                <a:schemeClr val="lt1"/>
              </a:solidFill>
              <a:latin typeface="Oswald Light"/>
              <a:ea typeface="Oswald Light"/>
              <a:cs typeface="Oswald Light"/>
              <a:sym typeface="Oswald Light"/>
            </a:endParaRPr>
          </a:p>
          <a:p>
            <a:pPr indent="0" lvl="0" marL="0" rtl="0" algn="l">
              <a:spcBef>
                <a:spcPts val="0"/>
              </a:spcBef>
              <a:spcAft>
                <a:spcPts val="0"/>
              </a:spcAft>
              <a:buNone/>
            </a:pPr>
            <a:r>
              <a:t/>
            </a:r>
            <a:endParaRPr sz="1500">
              <a:solidFill>
                <a:schemeClr val="lt1"/>
              </a:solidFill>
              <a:latin typeface="Oswald Light"/>
              <a:ea typeface="Oswald Light"/>
              <a:cs typeface="Oswald Light"/>
              <a:sym typeface="Oswald Light"/>
            </a:endParaRPr>
          </a:p>
          <a:p>
            <a:pPr indent="0" lvl="0" marL="0" rtl="0" algn="l">
              <a:spcBef>
                <a:spcPts val="0"/>
              </a:spcBef>
              <a:spcAft>
                <a:spcPts val="0"/>
              </a:spcAft>
              <a:buNone/>
            </a:pPr>
            <a:r>
              <a:t/>
            </a:r>
            <a:endParaRPr sz="1500">
              <a:solidFill>
                <a:schemeClr val="lt1"/>
              </a:solidFill>
              <a:latin typeface="Oswald Light"/>
              <a:ea typeface="Oswald Light"/>
              <a:cs typeface="Oswald Light"/>
              <a:sym typeface="Oswald Light"/>
            </a:endParaRPr>
          </a:p>
          <a:p>
            <a:pPr indent="0" lvl="0" marL="0" rtl="0" algn="l">
              <a:spcBef>
                <a:spcPts val="0"/>
              </a:spcBef>
              <a:spcAft>
                <a:spcPts val="0"/>
              </a:spcAft>
              <a:buNone/>
            </a:pPr>
            <a:r>
              <a:t/>
            </a:r>
            <a:endParaRPr sz="1500">
              <a:solidFill>
                <a:schemeClr val="lt1"/>
              </a:solidFill>
              <a:latin typeface="Oswald Light"/>
              <a:ea typeface="Oswald Light"/>
              <a:cs typeface="Oswald Light"/>
              <a:sym typeface="Oswald Light"/>
            </a:endParaRPr>
          </a:p>
          <a:p>
            <a:pPr indent="0" lvl="0" marL="0" rtl="0" algn="l">
              <a:spcBef>
                <a:spcPts val="0"/>
              </a:spcBef>
              <a:spcAft>
                <a:spcPts val="0"/>
              </a:spcAft>
              <a:buNone/>
            </a:pPr>
            <a:r>
              <a:t/>
            </a:r>
            <a:endParaRPr sz="1500">
              <a:solidFill>
                <a:schemeClr val="lt1"/>
              </a:solidFill>
              <a:latin typeface="Oswald Light"/>
              <a:ea typeface="Oswald Light"/>
              <a:cs typeface="Oswald Light"/>
              <a:sym typeface="Oswald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did we fund in 2025?</a:t>
            </a:r>
            <a:endParaRPr/>
          </a:p>
        </p:txBody>
      </p:sp>
      <p:sp>
        <p:nvSpPr>
          <p:cNvPr id="101" name="Google Shape;101;p18"/>
          <p:cNvSpPr txBox="1"/>
          <p:nvPr>
            <p:ph idx="1" type="body"/>
          </p:nvPr>
        </p:nvSpPr>
        <p:spPr>
          <a:xfrm>
            <a:off x="311700" y="1152475"/>
            <a:ext cx="8414100" cy="3416400"/>
          </a:xfrm>
          <a:prstGeom prst="rect">
            <a:avLst/>
          </a:prstGeom>
        </p:spPr>
        <p:txBody>
          <a:bodyPr anchorCtr="0" anchor="t" bIns="91425" lIns="91425" spcFirstLastPara="1" rIns="91425" wrap="square" tIns="91425">
            <a:noAutofit/>
          </a:bodyPr>
          <a:lstStyle/>
          <a:p>
            <a:pPr indent="-317500" lvl="0" marL="457200" marR="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44 art grants awarded - breakdown:</a:t>
            </a:r>
            <a:endParaRPr sz="1400">
              <a:solidFill>
                <a:schemeClr val="dk1"/>
              </a:solidFill>
              <a:latin typeface="Open Sans"/>
              <a:ea typeface="Open Sans"/>
              <a:cs typeface="Open Sans"/>
              <a:sym typeface="Open Sans"/>
            </a:endParaRPr>
          </a:p>
          <a:p>
            <a:pPr indent="-317500" lvl="1" marL="914400" marR="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Creators Grant: 19</a:t>
            </a:r>
            <a:endParaRPr sz="1400">
              <a:solidFill>
                <a:schemeClr val="dk1"/>
              </a:solidFill>
              <a:latin typeface="Open Sans"/>
              <a:ea typeface="Open Sans"/>
              <a:cs typeface="Open Sans"/>
              <a:sym typeface="Open Sans"/>
            </a:endParaRPr>
          </a:p>
          <a:p>
            <a:pPr indent="-317500" lvl="1" marL="914400" marR="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Micro Grant: 10</a:t>
            </a:r>
            <a:endParaRPr sz="1400">
              <a:solidFill>
                <a:schemeClr val="dk1"/>
              </a:solidFill>
              <a:latin typeface="Open Sans"/>
              <a:ea typeface="Open Sans"/>
              <a:cs typeface="Open Sans"/>
              <a:sym typeface="Open Sans"/>
            </a:endParaRPr>
          </a:p>
          <a:p>
            <a:pPr indent="-317500" lvl="1" marL="914400" marR="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Legacy Grant: 11</a:t>
            </a:r>
            <a:endParaRPr sz="1400">
              <a:solidFill>
                <a:schemeClr val="dk1"/>
              </a:solidFill>
              <a:latin typeface="Open Sans"/>
              <a:ea typeface="Open Sans"/>
              <a:cs typeface="Open Sans"/>
              <a:sym typeface="Open Sans"/>
            </a:endParaRPr>
          </a:p>
          <a:p>
            <a:pPr indent="-317500" lvl="1" marL="914400" marR="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Fire Arts Creators Grant: 4</a:t>
            </a:r>
            <a:endParaRPr sz="1400">
              <a:solidFill>
                <a:schemeClr val="dk1"/>
              </a:solidFill>
              <a:latin typeface="Open Sans"/>
              <a:ea typeface="Open Sans"/>
              <a:cs typeface="Open Sans"/>
              <a:sym typeface="Open Sans"/>
            </a:endParaRPr>
          </a:p>
          <a:p>
            <a:pPr indent="-317500" lvl="0" marL="457200" marR="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$27,500 art grants funding, plus $5,500 each for Temple and Effigy = $38,500 in grant funds</a:t>
            </a:r>
            <a:endParaRPr sz="1400">
              <a:solidFill>
                <a:schemeClr val="dk1"/>
              </a:solidFill>
              <a:latin typeface="Open Sans"/>
              <a:ea typeface="Open Sans"/>
              <a:cs typeface="Open Sans"/>
              <a:sym typeface="Open Sans"/>
            </a:endParaRPr>
          </a:p>
          <a:p>
            <a:pPr indent="-317500" lvl="0" marL="457200" marR="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7 grant projects had a fire art or flame effect component</a:t>
            </a:r>
            <a:endParaRPr sz="1400">
              <a:solidFill>
                <a:schemeClr val="dk1"/>
              </a:solidFill>
              <a:latin typeface="Open Sans"/>
              <a:ea typeface="Open Sans"/>
              <a:cs typeface="Open Sans"/>
              <a:sym typeface="Open Sans"/>
            </a:endParaRPr>
          </a:p>
          <a:p>
            <a:pPr indent="-317500" lvl="0" marL="457200" marR="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5 additional “Independent Art” projects were submitted and received placement (self-funded, non-grant projects)</a:t>
            </a:r>
            <a:endParaRPr sz="1400">
              <a:solidFill>
                <a:schemeClr val="dk1"/>
              </a:solidFill>
              <a:latin typeface="Open Sans"/>
              <a:ea typeface="Open Sans"/>
              <a:cs typeface="Open Sans"/>
              <a:sym typeface="Open Sans"/>
            </a:endParaRPr>
          </a:p>
          <a:p>
            <a:pPr indent="-317500" lvl="0" marL="457200" marR="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78 total applications received (not including effigy and temple). Breakdown of applications::</a:t>
            </a:r>
            <a:endParaRPr sz="1400">
              <a:solidFill>
                <a:schemeClr val="dk1"/>
              </a:solidFill>
              <a:latin typeface="Open Sans"/>
              <a:ea typeface="Open Sans"/>
              <a:cs typeface="Open Sans"/>
              <a:sym typeface="Open Sans"/>
            </a:endParaRPr>
          </a:p>
          <a:p>
            <a:pPr indent="-317500" lvl="1" marL="914400" marR="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Creators Grant: 38</a:t>
            </a:r>
            <a:endParaRPr sz="1400">
              <a:solidFill>
                <a:schemeClr val="dk1"/>
              </a:solidFill>
              <a:latin typeface="Open Sans"/>
              <a:ea typeface="Open Sans"/>
              <a:cs typeface="Open Sans"/>
              <a:sym typeface="Open Sans"/>
            </a:endParaRPr>
          </a:p>
          <a:p>
            <a:pPr indent="-317500" lvl="1" marL="914400" marR="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Micro Grant: 16</a:t>
            </a:r>
            <a:endParaRPr sz="1400">
              <a:solidFill>
                <a:schemeClr val="dk1"/>
              </a:solidFill>
              <a:latin typeface="Open Sans"/>
              <a:ea typeface="Open Sans"/>
              <a:cs typeface="Open Sans"/>
              <a:sym typeface="Open Sans"/>
            </a:endParaRPr>
          </a:p>
          <a:p>
            <a:pPr indent="-317500" lvl="1" marL="914400" marR="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Legacy Grant: 17</a:t>
            </a:r>
            <a:endParaRPr sz="1400">
              <a:solidFill>
                <a:schemeClr val="dk1"/>
              </a:solidFill>
              <a:latin typeface="Open Sans"/>
              <a:ea typeface="Open Sans"/>
              <a:cs typeface="Open Sans"/>
              <a:sym typeface="Open Sans"/>
            </a:endParaRPr>
          </a:p>
          <a:p>
            <a:pPr indent="-317500" lvl="1" marL="914400" marR="0" rtl="0" algn="l">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Fire Arts Creators Grant: 7</a:t>
            </a:r>
            <a:endParaRPr sz="14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9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Timeline &amp; Deadlines</a:t>
            </a:r>
            <a:endParaRPr/>
          </a:p>
        </p:txBody>
      </p:sp>
      <p:sp>
        <p:nvSpPr>
          <p:cNvPr id="107" name="Google Shape;107;p19"/>
          <p:cNvSpPr txBox="1"/>
          <p:nvPr>
            <p:ph idx="1" type="body"/>
          </p:nvPr>
        </p:nvSpPr>
        <p:spPr>
          <a:xfrm>
            <a:off x="311700" y="687706"/>
            <a:ext cx="8520600" cy="46275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a:solidFill>
                <a:schemeClr val="dk1"/>
              </a:solidFill>
              <a:latin typeface="Arial"/>
              <a:ea typeface="Arial"/>
              <a:cs typeface="Arial"/>
              <a:sym typeface="Arial"/>
            </a:endParaRPr>
          </a:p>
          <a:p>
            <a:pPr indent="0" lvl="0" marL="0" rtl="0" algn="l">
              <a:lnSpc>
                <a:spcPct val="150000"/>
              </a:lnSpc>
              <a:spcBef>
                <a:spcPts val="0"/>
              </a:spcBef>
              <a:spcAft>
                <a:spcPts val="0"/>
              </a:spcAft>
              <a:buNone/>
            </a:pPr>
            <a:r>
              <a:t/>
            </a:r>
            <a:endParaRPr>
              <a:solidFill>
                <a:schemeClr val="dk1"/>
              </a:solidFill>
              <a:latin typeface="Arial"/>
              <a:ea typeface="Arial"/>
              <a:cs typeface="Arial"/>
              <a:sym typeface="Arial"/>
            </a:endParaRPr>
          </a:p>
          <a:p>
            <a:pPr indent="0" lvl="0" marL="0" rtl="0" algn="l">
              <a:lnSpc>
                <a:spcPct val="150000"/>
              </a:lnSpc>
              <a:spcBef>
                <a:spcPts val="0"/>
              </a:spcBef>
              <a:spcAft>
                <a:spcPts val="0"/>
              </a:spcAft>
              <a:buNone/>
            </a:pPr>
            <a:r>
              <a:rPr lang="en">
                <a:solidFill>
                  <a:schemeClr val="dk1"/>
                </a:solidFill>
                <a:latin typeface="Arial"/>
                <a:ea typeface="Arial"/>
                <a:cs typeface="Arial"/>
                <a:sym typeface="Arial"/>
              </a:rPr>
              <a:t>December 13, 2025: Virtual info session and Q&amp;A</a:t>
            </a:r>
            <a:endParaRPr>
              <a:solidFill>
                <a:schemeClr val="dk1"/>
              </a:solidFill>
              <a:latin typeface="Arial"/>
              <a:ea typeface="Arial"/>
              <a:cs typeface="Arial"/>
              <a:sym typeface="Arial"/>
            </a:endParaRPr>
          </a:p>
          <a:p>
            <a:pPr indent="0" lvl="0" marL="0" rtl="0" algn="l">
              <a:lnSpc>
                <a:spcPct val="150000"/>
              </a:lnSpc>
              <a:spcBef>
                <a:spcPts val="0"/>
              </a:spcBef>
              <a:spcAft>
                <a:spcPts val="0"/>
              </a:spcAft>
              <a:buNone/>
            </a:pPr>
            <a:r>
              <a:rPr lang="en">
                <a:solidFill>
                  <a:schemeClr val="dk1"/>
                </a:solidFill>
                <a:latin typeface="Arial"/>
                <a:ea typeface="Arial"/>
                <a:cs typeface="Arial"/>
                <a:sym typeface="Arial"/>
              </a:rPr>
              <a:t>January 24, 2025: All art grant applications due by 11:59pm EST</a:t>
            </a:r>
            <a:endParaRPr>
              <a:solidFill>
                <a:schemeClr val="dk1"/>
              </a:solidFill>
              <a:latin typeface="Arial"/>
              <a:ea typeface="Arial"/>
              <a:cs typeface="Arial"/>
              <a:sym typeface="Arial"/>
            </a:endParaRPr>
          </a:p>
          <a:p>
            <a:pPr indent="0" lvl="0" marL="0" rtl="0" algn="l">
              <a:lnSpc>
                <a:spcPct val="150000"/>
              </a:lnSpc>
              <a:spcBef>
                <a:spcPts val="0"/>
              </a:spcBef>
              <a:spcAft>
                <a:spcPts val="0"/>
              </a:spcAft>
              <a:buNone/>
            </a:pPr>
            <a:r>
              <a:rPr lang="en">
                <a:solidFill>
                  <a:schemeClr val="dk1"/>
                </a:solidFill>
                <a:latin typeface="Arial"/>
                <a:ea typeface="Arial"/>
                <a:cs typeface="Arial"/>
                <a:sym typeface="Arial"/>
              </a:rPr>
              <a:t>January - February 2026: Art Grant Committee reviews art grants</a:t>
            </a:r>
            <a:endParaRPr>
              <a:solidFill>
                <a:schemeClr val="dk1"/>
              </a:solidFill>
              <a:latin typeface="Arial"/>
              <a:ea typeface="Arial"/>
              <a:cs typeface="Arial"/>
              <a:sym typeface="Arial"/>
            </a:endParaRPr>
          </a:p>
          <a:p>
            <a:pPr indent="0" lvl="0" marL="0" rtl="0" algn="l">
              <a:lnSpc>
                <a:spcPct val="150000"/>
              </a:lnSpc>
              <a:spcBef>
                <a:spcPts val="0"/>
              </a:spcBef>
              <a:spcAft>
                <a:spcPts val="0"/>
              </a:spcAft>
              <a:buNone/>
            </a:pPr>
            <a:r>
              <a:t/>
            </a:r>
            <a:endParaRPr>
              <a:solidFill>
                <a:schemeClr val="dk1"/>
              </a:solidFill>
              <a:latin typeface="Arial"/>
              <a:ea typeface="Arial"/>
              <a:cs typeface="Arial"/>
              <a:sym typeface="Arial"/>
            </a:endParaRPr>
          </a:p>
          <a:p>
            <a:pPr indent="0" lvl="0" marL="0" rtl="0" algn="l">
              <a:lnSpc>
                <a:spcPct val="150000"/>
              </a:lnSpc>
              <a:spcBef>
                <a:spcPts val="0"/>
              </a:spcBef>
              <a:spcAft>
                <a:spcPts val="0"/>
              </a:spcAft>
              <a:buNone/>
            </a:pPr>
            <a:r>
              <a:rPr lang="en">
                <a:solidFill>
                  <a:schemeClr val="dk1"/>
                </a:solidFill>
                <a:latin typeface="Arial"/>
                <a:ea typeface="Arial"/>
                <a:cs typeface="Arial"/>
                <a:sym typeface="Arial"/>
              </a:rPr>
              <a:t>ART GRANTS AWARD DATE: February 14, 2026</a:t>
            </a:r>
            <a:endParaRPr>
              <a:solidFill>
                <a:schemeClr val="dk1"/>
              </a:solidFill>
              <a:latin typeface="Arial"/>
              <a:ea typeface="Arial"/>
              <a:cs typeface="Arial"/>
              <a:sym typeface="Arial"/>
            </a:endParaRPr>
          </a:p>
          <a:p>
            <a:pPr indent="0" lvl="0" marL="0" rtl="0" algn="l">
              <a:lnSpc>
                <a:spcPct val="150000"/>
              </a:lnSpc>
              <a:spcBef>
                <a:spcPts val="0"/>
              </a:spcBef>
              <a:spcAft>
                <a:spcPts val="0"/>
              </a:spcAft>
              <a:buNone/>
            </a:pPr>
            <a:r>
              <a:rPr lang="en">
                <a:solidFill>
                  <a:schemeClr val="dk1"/>
                </a:solidFill>
                <a:latin typeface="Arial"/>
                <a:ea typeface="Arial"/>
                <a:cs typeface="Arial"/>
                <a:sym typeface="Arial"/>
              </a:rPr>
              <a:t>Late </a:t>
            </a:r>
            <a:r>
              <a:rPr lang="en">
                <a:solidFill>
                  <a:schemeClr val="dk1"/>
                </a:solidFill>
                <a:latin typeface="Arial"/>
                <a:ea typeface="Arial"/>
                <a:cs typeface="Arial"/>
                <a:sym typeface="Arial"/>
              </a:rPr>
              <a:t>February</a:t>
            </a:r>
            <a:r>
              <a:rPr lang="en">
                <a:solidFill>
                  <a:schemeClr val="dk1"/>
                </a:solidFill>
                <a:latin typeface="Arial"/>
                <a:ea typeface="Arial"/>
                <a:cs typeface="Arial"/>
                <a:sym typeface="Arial"/>
              </a:rPr>
              <a:t>  2026 directed ticket purchases open for artists</a:t>
            </a:r>
            <a:endParaRPr>
              <a:solidFill>
                <a:schemeClr val="dk1"/>
              </a:solidFill>
              <a:latin typeface="Arial"/>
              <a:ea typeface="Arial"/>
              <a:cs typeface="Arial"/>
              <a:sym typeface="Arial"/>
            </a:endParaRPr>
          </a:p>
          <a:p>
            <a:pPr indent="0" lvl="0" marL="0" rtl="0" algn="l">
              <a:lnSpc>
                <a:spcPct val="150000"/>
              </a:lnSpc>
              <a:spcBef>
                <a:spcPts val="0"/>
              </a:spcBef>
              <a:spcAft>
                <a:spcPts val="0"/>
              </a:spcAft>
              <a:buNone/>
            </a:pPr>
            <a:r>
              <a:rPr lang="en">
                <a:solidFill>
                  <a:schemeClr val="dk1"/>
                </a:solidFill>
                <a:latin typeface="Arial"/>
                <a:ea typeface="Arial"/>
                <a:cs typeface="Arial"/>
                <a:sym typeface="Arial"/>
              </a:rPr>
              <a:t>ON-SITE EARLY ARRIVAL May 13-14, 2026 (gates open to the public May 14 at noon)</a:t>
            </a:r>
            <a:endParaRPr>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20" title="DSD_4363.jpg"/>
          <p:cNvPicPr preferRelativeResize="0"/>
          <p:nvPr/>
        </p:nvPicPr>
        <p:blipFill>
          <a:blip r:embed="rId3">
            <a:alphaModFix/>
          </a:blip>
          <a:stretch>
            <a:fillRect/>
          </a:stretch>
        </p:blipFill>
        <p:spPr>
          <a:xfrm>
            <a:off x="3" y="0"/>
            <a:ext cx="7705846" cy="5143502"/>
          </a:xfrm>
          <a:prstGeom prst="rect">
            <a:avLst/>
          </a:prstGeom>
          <a:noFill/>
          <a:ln>
            <a:noFill/>
          </a:ln>
        </p:spPr>
      </p:pic>
      <p:sp>
        <p:nvSpPr>
          <p:cNvPr id="113" name="Google Shape;113;p20"/>
          <p:cNvSpPr/>
          <p:nvPr/>
        </p:nvSpPr>
        <p:spPr>
          <a:xfrm>
            <a:off x="3325550" y="-118250"/>
            <a:ext cx="7153500" cy="5261700"/>
          </a:xfrm>
          <a:prstGeom prst="parallelogram">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 name="Google Shape;114;p20"/>
          <p:cNvSpPr txBox="1"/>
          <p:nvPr>
            <p:ph idx="1" type="body"/>
          </p:nvPr>
        </p:nvSpPr>
        <p:spPr>
          <a:xfrm>
            <a:off x="4079325" y="0"/>
            <a:ext cx="4863300" cy="4886700"/>
          </a:xfrm>
          <a:prstGeom prst="rect">
            <a:avLst/>
          </a:prstGeom>
        </p:spPr>
        <p:txBody>
          <a:bodyPr anchorCtr="0" anchor="t" bIns="91425" lIns="91425" spcFirstLastPara="1" rIns="91425" wrap="square" tIns="91425">
            <a:noAutofit/>
          </a:bodyPr>
          <a:lstStyle/>
          <a:p>
            <a:pPr indent="-330200" lvl="0" marL="876300" rtl="0" algn="l">
              <a:spcBef>
                <a:spcPts val="1200"/>
              </a:spcBef>
              <a:spcAft>
                <a:spcPts val="0"/>
              </a:spcAft>
              <a:buClr>
                <a:schemeClr val="lt1"/>
              </a:buClr>
              <a:buSzPts val="1600"/>
              <a:buFont typeface="Roboto"/>
              <a:buAutoNum type="arabicPeriod"/>
            </a:pPr>
            <a:r>
              <a:rPr lang="en">
                <a:solidFill>
                  <a:schemeClr val="lt1"/>
                </a:solidFill>
                <a:latin typeface="Roboto"/>
                <a:ea typeface="Roboto"/>
                <a:cs typeface="Roboto"/>
                <a:sym typeface="Roboto"/>
              </a:rPr>
              <a:t>Creativity: How original, interesting, relevant, daring, magical, and thought provoking is your idea?</a:t>
            </a:r>
            <a:endParaRPr>
              <a:solidFill>
                <a:schemeClr val="lt1"/>
              </a:solidFill>
              <a:latin typeface="Roboto"/>
              <a:ea typeface="Roboto"/>
              <a:cs typeface="Roboto"/>
              <a:sym typeface="Roboto"/>
            </a:endParaRPr>
          </a:p>
          <a:p>
            <a:pPr indent="-330200" lvl="0" marL="876300" rtl="0" algn="l">
              <a:spcBef>
                <a:spcPts val="0"/>
              </a:spcBef>
              <a:spcAft>
                <a:spcPts val="0"/>
              </a:spcAft>
              <a:buClr>
                <a:schemeClr val="lt1"/>
              </a:buClr>
              <a:buSzPts val="1600"/>
              <a:buFont typeface="Roboto"/>
              <a:buAutoNum type="arabicPeriod"/>
            </a:pPr>
            <a:r>
              <a:rPr lang="en">
                <a:solidFill>
                  <a:schemeClr val="lt1"/>
                </a:solidFill>
                <a:latin typeface="Roboto"/>
                <a:ea typeface="Roboto"/>
                <a:cs typeface="Roboto"/>
                <a:sym typeface="Roboto"/>
              </a:rPr>
              <a:t>Construction: Is your project feasible? Will you be able to build it within your proposed timeline and budget? Are you accountable for fire art restrictions and other safety considerations (ex. anchoring)?</a:t>
            </a:r>
            <a:endParaRPr>
              <a:solidFill>
                <a:schemeClr val="lt1"/>
              </a:solidFill>
              <a:latin typeface="Roboto"/>
              <a:ea typeface="Roboto"/>
              <a:cs typeface="Roboto"/>
              <a:sym typeface="Roboto"/>
            </a:endParaRPr>
          </a:p>
          <a:p>
            <a:pPr indent="-330200" lvl="0" marL="876300" rtl="0" algn="l">
              <a:spcBef>
                <a:spcPts val="0"/>
              </a:spcBef>
              <a:spcAft>
                <a:spcPts val="0"/>
              </a:spcAft>
              <a:buClr>
                <a:schemeClr val="lt1"/>
              </a:buClr>
              <a:buSzPts val="1600"/>
              <a:buFont typeface="Roboto"/>
              <a:buAutoNum type="arabicPeriod"/>
            </a:pPr>
            <a:r>
              <a:rPr lang="en">
                <a:solidFill>
                  <a:schemeClr val="lt1"/>
                </a:solidFill>
                <a:latin typeface="Roboto"/>
                <a:ea typeface="Roboto"/>
                <a:cs typeface="Roboto"/>
                <a:sym typeface="Roboto"/>
              </a:rPr>
              <a:t>Completeness: How well-thought-out is your project? How complete are your materials list, safety plan, and Leave No Trace plan? Did </a:t>
            </a:r>
            <a:r>
              <a:rPr lang="en">
                <a:solidFill>
                  <a:schemeClr val="lt1"/>
                </a:solidFill>
                <a:latin typeface="Roboto"/>
                <a:ea typeface="Roboto"/>
                <a:cs typeface="Roboto"/>
                <a:sym typeface="Roboto"/>
              </a:rPr>
              <a:t>you</a:t>
            </a:r>
            <a:r>
              <a:rPr lang="en">
                <a:solidFill>
                  <a:schemeClr val="lt1"/>
                </a:solidFill>
                <a:latin typeface="Roboto"/>
                <a:ea typeface="Roboto"/>
                <a:cs typeface="Roboto"/>
                <a:sym typeface="Roboto"/>
              </a:rPr>
              <a:t> submit a budget?</a:t>
            </a:r>
            <a:endParaRPr>
              <a:solidFill>
                <a:schemeClr val="lt1"/>
              </a:solidFill>
              <a:latin typeface="Roboto"/>
              <a:ea typeface="Roboto"/>
              <a:cs typeface="Roboto"/>
              <a:sym typeface="Roboto"/>
            </a:endParaRPr>
          </a:p>
          <a:p>
            <a:pPr indent="-330200" lvl="0" marL="876300" rtl="0" algn="l">
              <a:spcBef>
                <a:spcPts val="0"/>
              </a:spcBef>
              <a:spcAft>
                <a:spcPts val="0"/>
              </a:spcAft>
              <a:buClr>
                <a:schemeClr val="lt1"/>
              </a:buClr>
              <a:buSzPts val="1600"/>
              <a:buFont typeface="Roboto"/>
              <a:buAutoNum type="arabicPeriod"/>
            </a:pPr>
            <a:r>
              <a:rPr lang="en">
                <a:solidFill>
                  <a:schemeClr val="lt1"/>
                </a:solidFill>
                <a:latin typeface="Roboto"/>
                <a:ea typeface="Roboto"/>
                <a:cs typeface="Roboto"/>
                <a:sym typeface="Roboto"/>
              </a:rPr>
              <a:t>Interactivity: Does your project engage the senses? We prioritize projects that have the ability to engage two or more senses at a time!</a:t>
            </a:r>
            <a:endParaRPr>
              <a:solidFill>
                <a:schemeClr val="lt1"/>
              </a:solidFill>
              <a:latin typeface="Roboto"/>
              <a:ea typeface="Roboto"/>
              <a:cs typeface="Roboto"/>
              <a:sym typeface="Roboto"/>
            </a:endParaRPr>
          </a:p>
        </p:txBody>
      </p:sp>
      <p:sp>
        <p:nvSpPr>
          <p:cNvPr id="115" name="Google Shape;115;p20"/>
          <p:cNvSpPr txBox="1"/>
          <p:nvPr/>
        </p:nvSpPr>
        <p:spPr>
          <a:xfrm>
            <a:off x="311700" y="5339275"/>
            <a:ext cx="2496600" cy="183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800">
                <a:solidFill>
                  <a:srgbClr val="B7B7B7"/>
                </a:solidFill>
              </a:rPr>
              <a:t>© captured by CARO</a:t>
            </a:r>
            <a:endParaRPr sz="800">
              <a:solidFill>
                <a:srgbClr val="B7B7B7"/>
              </a:solidFill>
            </a:endParaRPr>
          </a:p>
        </p:txBody>
      </p:sp>
      <p:sp>
        <p:nvSpPr>
          <p:cNvPr id="116" name="Google Shape;116;p20"/>
          <p:cNvSpPr txBox="1"/>
          <p:nvPr>
            <p:ph type="title"/>
          </p:nvPr>
        </p:nvSpPr>
        <p:spPr>
          <a:xfrm>
            <a:off x="311700" y="373550"/>
            <a:ext cx="1994100" cy="185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D9D9D9"/>
                </a:solidFill>
                <a:latin typeface="Oswald"/>
                <a:ea typeface="Oswald"/>
                <a:cs typeface="Oswald"/>
                <a:sym typeface="Oswald"/>
              </a:rPr>
              <a:t>HOW IT WORKS: CRITERIA &amp; REVIEW</a:t>
            </a:r>
            <a:endParaRPr b="1">
              <a:solidFill>
                <a:srgbClr val="D9D9D9"/>
              </a:solidFill>
              <a:latin typeface="Oswald"/>
              <a:ea typeface="Oswald"/>
              <a:cs typeface="Oswald"/>
              <a:sym typeface="Oswald"/>
            </a:endParaRPr>
          </a:p>
          <a:p>
            <a:pPr indent="0" lvl="0" marL="0" rtl="0" algn="l">
              <a:spcBef>
                <a:spcPts val="0"/>
              </a:spcBef>
              <a:spcAft>
                <a:spcPts val="0"/>
              </a:spcAft>
              <a:buNone/>
            </a:pPr>
            <a:r>
              <a:t/>
            </a:r>
            <a:endParaRPr>
              <a:solidFill>
                <a:srgbClr val="D9D9D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21" title="DSD_4363.jpg"/>
          <p:cNvPicPr preferRelativeResize="0"/>
          <p:nvPr/>
        </p:nvPicPr>
        <p:blipFill>
          <a:blip r:embed="rId3">
            <a:alphaModFix/>
          </a:blip>
          <a:stretch>
            <a:fillRect/>
          </a:stretch>
        </p:blipFill>
        <p:spPr>
          <a:xfrm>
            <a:off x="3" y="0"/>
            <a:ext cx="7705846" cy="5143502"/>
          </a:xfrm>
          <a:prstGeom prst="rect">
            <a:avLst/>
          </a:prstGeom>
          <a:noFill/>
          <a:ln>
            <a:noFill/>
          </a:ln>
        </p:spPr>
      </p:pic>
      <p:sp>
        <p:nvSpPr>
          <p:cNvPr id="122" name="Google Shape;122;p21"/>
          <p:cNvSpPr/>
          <p:nvPr/>
        </p:nvSpPr>
        <p:spPr>
          <a:xfrm>
            <a:off x="3325550" y="-118250"/>
            <a:ext cx="7153500" cy="5261700"/>
          </a:xfrm>
          <a:prstGeom prst="parallelogram">
            <a:avLst>
              <a:gd fmla="val 2500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3" name="Google Shape;123;p21"/>
          <p:cNvSpPr txBox="1"/>
          <p:nvPr/>
        </p:nvSpPr>
        <p:spPr>
          <a:xfrm>
            <a:off x="311700" y="5339275"/>
            <a:ext cx="2496600" cy="183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800">
                <a:solidFill>
                  <a:srgbClr val="B7B7B7"/>
                </a:solidFill>
              </a:rPr>
              <a:t>© captured by CARO</a:t>
            </a:r>
            <a:endParaRPr sz="800">
              <a:solidFill>
                <a:srgbClr val="B7B7B7"/>
              </a:solidFill>
            </a:endParaRPr>
          </a:p>
        </p:txBody>
      </p:sp>
      <p:sp>
        <p:nvSpPr>
          <p:cNvPr id="124" name="Google Shape;124;p21"/>
          <p:cNvSpPr txBox="1"/>
          <p:nvPr>
            <p:ph type="title"/>
          </p:nvPr>
        </p:nvSpPr>
        <p:spPr>
          <a:xfrm>
            <a:off x="311700" y="373550"/>
            <a:ext cx="1994100" cy="185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D9D9D9"/>
                </a:solidFill>
                <a:latin typeface="Oswald"/>
                <a:ea typeface="Oswald"/>
                <a:cs typeface="Oswald"/>
                <a:sym typeface="Oswald"/>
              </a:rPr>
              <a:t>HOW IT WORKS: CRITERIA &amp; REVIEW</a:t>
            </a:r>
            <a:endParaRPr b="1">
              <a:solidFill>
                <a:srgbClr val="D9D9D9"/>
              </a:solidFill>
              <a:latin typeface="Oswald"/>
              <a:ea typeface="Oswald"/>
              <a:cs typeface="Oswald"/>
              <a:sym typeface="Oswald"/>
            </a:endParaRPr>
          </a:p>
          <a:p>
            <a:pPr indent="0" lvl="0" marL="0" rtl="0" algn="l">
              <a:spcBef>
                <a:spcPts val="0"/>
              </a:spcBef>
              <a:spcAft>
                <a:spcPts val="0"/>
              </a:spcAft>
              <a:buNone/>
            </a:pPr>
            <a:r>
              <a:t/>
            </a:r>
            <a:endParaRPr>
              <a:solidFill>
                <a:srgbClr val="D9D9D9"/>
              </a:solidFill>
            </a:endParaRPr>
          </a:p>
        </p:txBody>
      </p:sp>
      <p:sp>
        <p:nvSpPr>
          <p:cNvPr id="125" name="Google Shape;125;p21"/>
          <p:cNvSpPr txBox="1"/>
          <p:nvPr/>
        </p:nvSpPr>
        <p:spPr>
          <a:xfrm>
            <a:off x="4914775" y="289525"/>
            <a:ext cx="3378900" cy="32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rPr>
              <a:t>The Art Leads will anonymize all applications.</a:t>
            </a:r>
            <a:endParaRPr sz="1800">
              <a:solidFill>
                <a:srgbClr val="FFFFFF"/>
              </a:solidFill>
            </a:endParaRPr>
          </a:p>
          <a:p>
            <a:pPr indent="0" lvl="0" marL="0" rtl="0" algn="l">
              <a:spcBef>
                <a:spcPts val="0"/>
              </a:spcBef>
              <a:spcAft>
                <a:spcPts val="0"/>
              </a:spcAft>
              <a:buNone/>
            </a:pPr>
            <a:r>
              <a:t/>
            </a:r>
            <a:endParaRPr sz="1800">
              <a:solidFill>
                <a:srgbClr val="FFFFFF"/>
              </a:solidFill>
            </a:endParaRPr>
          </a:p>
          <a:p>
            <a:pPr indent="0" lvl="0" marL="0" rtl="0" algn="l">
              <a:spcBef>
                <a:spcPts val="0"/>
              </a:spcBef>
              <a:spcAft>
                <a:spcPts val="0"/>
              </a:spcAft>
              <a:buNone/>
            </a:pPr>
            <a:r>
              <a:rPr lang="en" sz="1800">
                <a:solidFill>
                  <a:srgbClr val="FFFFFF"/>
                </a:solidFill>
              </a:rPr>
              <a:t>With members of the art grant committee, art leads will evaluate the grant submissions based on the criteria.</a:t>
            </a:r>
            <a:endParaRPr sz="1800">
              <a:solidFill>
                <a:srgbClr val="FFFFFF"/>
              </a:solidFill>
            </a:endParaRPr>
          </a:p>
          <a:p>
            <a:pPr indent="0" lvl="0" marL="0" rtl="0" algn="l">
              <a:spcBef>
                <a:spcPts val="0"/>
              </a:spcBef>
              <a:spcAft>
                <a:spcPts val="0"/>
              </a:spcAft>
              <a:buNone/>
            </a:pPr>
            <a:r>
              <a:t/>
            </a:r>
            <a:endParaRPr sz="1800">
              <a:solidFill>
                <a:srgbClr val="FFFFFF"/>
              </a:solidFill>
            </a:endParaRPr>
          </a:p>
          <a:p>
            <a:pPr indent="0" lvl="0" marL="0" rtl="0" algn="l">
              <a:spcBef>
                <a:spcPts val="0"/>
              </a:spcBef>
              <a:spcAft>
                <a:spcPts val="0"/>
              </a:spcAft>
              <a:buNone/>
            </a:pPr>
            <a:r>
              <a:rPr lang="en" sz="1800">
                <a:solidFill>
                  <a:srgbClr val="FFFFFF"/>
                </a:solidFill>
              </a:rPr>
              <a:t>Through discussion-based consensus, the art grant committee will determine grant awards.</a:t>
            </a:r>
            <a:endParaRPr sz="1800">
              <a:solidFill>
                <a:srgbClr val="FFFFFF"/>
              </a:solidFill>
            </a:endParaRPr>
          </a:p>
          <a:p>
            <a:pPr indent="0" lvl="0" marL="0" rtl="0" algn="l">
              <a:spcBef>
                <a:spcPts val="0"/>
              </a:spcBef>
              <a:spcAft>
                <a:spcPts val="0"/>
              </a:spcAft>
              <a:buNone/>
            </a:pPr>
            <a:r>
              <a:t/>
            </a:r>
            <a:endParaRPr sz="1800">
              <a:solidFill>
                <a:srgbClr val="FFFFFF"/>
              </a:solidFill>
            </a:endParaRPr>
          </a:p>
          <a:p>
            <a:pPr indent="0" lvl="0" marL="0" rtl="0" algn="l">
              <a:spcBef>
                <a:spcPts val="0"/>
              </a:spcBef>
              <a:spcAft>
                <a:spcPts val="0"/>
              </a:spcAft>
              <a:buNone/>
            </a:pPr>
            <a:r>
              <a:rPr lang="en" sz="1800">
                <a:solidFill>
                  <a:srgbClr val="FFFFFF"/>
                </a:solidFill>
              </a:rPr>
              <a:t>All recipients will receive an email indicating whether their art grant is awarded funding.</a:t>
            </a:r>
            <a:endParaRPr sz="1800">
              <a:solidFill>
                <a:srgbClr val="FFFFFF"/>
              </a:solidFill>
            </a:endParaRPr>
          </a:p>
          <a:p>
            <a:pPr indent="0" lvl="0" marL="0" rtl="0" algn="l">
              <a:spcBef>
                <a:spcPts val="0"/>
              </a:spcBef>
              <a:spcAft>
                <a:spcPts val="0"/>
              </a:spcAft>
              <a:buNone/>
            </a:pPr>
            <a:r>
              <a:t/>
            </a:r>
            <a:endParaRPr sz="1800">
              <a:solidFill>
                <a:srgbClr val="FFFFFF"/>
              </a:solidFill>
            </a:endParaRPr>
          </a:p>
          <a:p>
            <a:pPr indent="0" lvl="0" marL="0" rtl="0" algn="l">
              <a:spcBef>
                <a:spcPts val="0"/>
              </a:spcBef>
              <a:spcAft>
                <a:spcPts val="0"/>
              </a:spcAft>
              <a:buNone/>
            </a:pPr>
            <a:r>
              <a:t/>
            </a:r>
            <a:endParaRPr sz="1800">
              <a:solidFill>
                <a:srgbClr val="FFFFF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